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tmp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6"/>
  </p:notesMasterIdLst>
  <p:sldIdLst>
    <p:sldId id="257" r:id="rId2"/>
    <p:sldId id="259" r:id="rId3"/>
    <p:sldId id="261" r:id="rId4"/>
    <p:sldId id="260" r:id="rId5"/>
    <p:sldId id="262" r:id="rId6"/>
    <p:sldId id="263" r:id="rId7"/>
    <p:sldId id="264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82" r:id="rId18"/>
    <p:sldId id="276" r:id="rId19"/>
    <p:sldId id="277" r:id="rId20"/>
    <p:sldId id="278" r:id="rId21"/>
    <p:sldId id="281" r:id="rId22"/>
    <p:sldId id="280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319" r:id="rId37"/>
    <p:sldId id="320" r:id="rId38"/>
    <p:sldId id="306" r:id="rId39"/>
    <p:sldId id="296" r:id="rId40"/>
    <p:sldId id="297" r:id="rId41"/>
    <p:sldId id="298" r:id="rId42"/>
    <p:sldId id="299" r:id="rId43"/>
    <p:sldId id="300" r:id="rId44"/>
    <p:sldId id="301" r:id="rId45"/>
    <p:sldId id="311" r:id="rId46"/>
    <p:sldId id="312" r:id="rId47"/>
    <p:sldId id="313" r:id="rId48"/>
    <p:sldId id="315" r:id="rId49"/>
    <p:sldId id="316" r:id="rId50"/>
    <p:sldId id="318" r:id="rId51"/>
    <p:sldId id="314" r:id="rId52"/>
    <p:sldId id="321" r:id="rId53"/>
    <p:sldId id="322" r:id="rId54"/>
    <p:sldId id="323" r:id="rId55"/>
    <p:sldId id="324" r:id="rId56"/>
    <p:sldId id="325" r:id="rId57"/>
    <p:sldId id="326" r:id="rId58"/>
    <p:sldId id="327" r:id="rId59"/>
    <p:sldId id="328" r:id="rId60"/>
    <p:sldId id="329" r:id="rId61"/>
    <p:sldId id="330" r:id="rId62"/>
    <p:sldId id="332" r:id="rId63"/>
    <p:sldId id="333" r:id="rId64"/>
    <p:sldId id="334" r:id="rId65"/>
  </p:sldIdLst>
  <p:sldSz cx="9144000" cy="6858000" type="screen4x3"/>
  <p:notesSz cx="6858000" cy="9144000"/>
  <p:defaultTextStyle>
    <a:defPPr>
      <a:defRPr lang="th-TH"/>
    </a:defPPr>
    <a:lvl1pPr marL="0" algn="l" defTabSz="68580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6866" autoAdjust="0"/>
  </p:normalViewPr>
  <p:slideViewPr>
    <p:cSldViewPr snapToGrid="0">
      <p:cViewPr varScale="1">
        <p:scale>
          <a:sx n="58" d="100"/>
          <a:sy n="58" d="100"/>
        </p:scale>
        <p:origin x="893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7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F30223-F9D8-447F-B702-E25082919DD8}" type="datetimeFigureOut">
              <a:rPr lang="th-TH" smtClean="0"/>
              <a:t>03/08/60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D1FF3D-02CE-41F8-95B0-CF7CF5A913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97756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th-TH" dirty="0" smtClean="0"/>
              <a:t>ตัวแปรแบ่ง </a:t>
            </a:r>
            <a:r>
              <a:rPr lang="en-US" dirty="0" smtClean="0"/>
              <a:t>2 </a:t>
            </a:r>
            <a:r>
              <a:rPr lang="th-TH" dirty="0" smtClean="0"/>
              <a:t>ประเภทใหญ่ๆ คือ </a:t>
            </a:r>
            <a:r>
              <a:rPr lang="en-US" b="1" dirty="0" smtClean="0"/>
              <a:t>Categorical or Qualitative &amp; </a:t>
            </a:r>
            <a:r>
              <a:rPr lang="en-US" sz="2800" b="1" dirty="0" smtClean="0"/>
              <a:t>Numerical or Quantitative </a:t>
            </a:r>
            <a:r>
              <a:rPr lang="th-TH" sz="2800" dirty="0" smtClean="0"/>
              <a:t>ตัวแปรเชิงคุณภาพแยกประเภทแบ่งเป็น </a:t>
            </a:r>
            <a:r>
              <a:rPr lang="en-US" sz="2800" dirty="0" smtClean="0"/>
              <a:t>nominal </a:t>
            </a:r>
            <a:r>
              <a:rPr lang="th-TH" sz="2800" dirty="0" smtClean="0"/>
              <a:t>เป็นการแยกความแตกต่างที่ไม่เกี่ยวข้องกัน อีกอย่างเป็นการแยกประเภทแต่จัดเรียงลำดับเรียก </a:t>
            </a:r>
            <a:r>
              <a:rPr lang="en-US" sz="2800" dirty="0" smtClean="0"/>
              <a:t>ordinal </a:t>
            </a:r>
            <a:r>
              <a:rPr lang="th-TH" sz="2800" dirty="0" smtClean="0"/>
              <a:t>แต่วัดเป็น </a:t>
            </a:r>
            <a:r>
              <a:rPr lang="en-US" sz="2800" dirty="0" smtClean="0"/>
              <a:t>scale </a:t>
            </a:r>
            <a:r>
              <a:rPr lang="th-TH" sz="2800" dirty="0" smtClean="0"/>
              <a:t>ไม่ได้ สามารถเอา </a:t>
            </a:r>
            <a:r>
              <a:rPr lang="en-US" sz="2800" dirty="0" smtClean="0"/>
              <a:t>nominal </a:t>
            </a:r>
            <a:r>
              <a:rPr lang="th-TH" sz="2800" dirty="0" smtClean="0"/>
              <a:t>มาเรียงลำดับได้อย่างน้อย </a:t>
            </a:r>
            <a:r>
              <a:rPr lang="en-US" sz="2800" dirty="0" smtClean="0"/>
              <a:t>3 </a:t>
            </a:r>
            <a:r>
              <a:rPr lang="th-TH" sz="2800" dirty="0" smtClean="0"/>
              <a:t>ระดับขึ้นไป แต่การเรียงลำดับอาจบอกปริมาณชัดๆ ไม่ได้  ตัวที่เรียงแล้วบอกได้ จะเป็น </a:t>
            </a:r>
            <a:r>
              <a:rPr lang="en-US" sz="2800" dirty="0" smtClean="0"/>
              <a:t>Interval </a:t>
            </a:r>
            <a:r>
              <a:rPr lang="th-TH" sz="2800" dirty="0" smtClean="0"/>
              <a:t>บวกลบได้ ไม่สามารถเอามาหารกันได้เพราะไม่มีค่า </a:t>
            </a:r>
            <a:r>
              <a:rPr lang="en-US" sz="2800" dirty="0" smtClean="0"/>
              <a:t>0 </a:t>
            </a:r>
            <a:r>
              <a:rPr lang="th-TH" sz="2800" dirty="0" smtClean="0"/>
              <a:t>ที่แท้จริง</a:t>
            </a:r>
            <a:r>
              <a:rPr lang="en-US" sz="2800" dirty="0" smtClean="0"/>
              <a:t> </a:t>
            </a:r>
            <a:r>
              <a:rPr lang="th-TH" sz="2800" dirty="0" smtClean="0"/>
              <a:t>ต้อง </a:t>
            </a:r>
            <a:r>
              <a:rPr lang="en-US" sz="2800" dirty="0" smtClean="0"/>
              <a:t>-273 </a:t>
            </a:r>
            <a:r>
              <a:rPr lang="th-TH" sz="2800" dirty="0" smtClean="0"/>
              <a:t>องศา ไม่มีความร้อน คือถ้าเป็นอุณหภูมิ </a:t>
            </a:r>
            <a:r>
              <a:rPr lang="en-US" sz="2800" dirty="0" smtClean="0"/>
              <a:t>0 </a:t>
            </a:r>
            <a:r>
              <a:rPr lang="th-TH" sz="2800" dirty="0" smtClean="0"/>
              <a:t>ไม่ได้บอกว่าไม่มีความร้อน ถ้า</a:t>
            </a:r>
            <a:r>
              <a:rPr lang="th-TH" dirty="0" smtClean="0"/>
              <a:t>มีค่า </a:t>
            </a:r>
            <a:r>
              <a:rPr lang="en-US" dirty="0" smtClean="0"/>
              <a:t>0 </a:t>
            </a:r>
            <a:r>
              <a:rPr lang="th-TH" dirty="0" smtClean="0"/>
              <a:t>ที่แท้จริง เป็น </a:t>
            </a:r>
            <a:r>
              <a:rPr lang="en-US" dirty="0" smtClean="0"/>
              <a:t>Ratio </a:t>
            </a:r>
            <a:r>
              <a:rPr lang="th-TH" dirty="0" smtClean="0"/>
              <a:t>เอามาหารกันได้</a:t>
            </a:r>
            <a:endParaRPr lang="th-TH" dirty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fld id="{10F2BED8-FCE6-463A-8F1F-81CCEBC5904E}" type="slidenum">
              <a:rPr lang="th-TH" altLang="th-TH" sz="1200" smtClean="0"/>
              <a:pPr/>
              <a:t>4</a:t>
            </a:fld>
            <a:endParaRPr lang="th-TH" altLang="th-TH" sz="1200" smtClean="0"/>
          </a:p>
        </p:txBody>
      </p:sp>
    </p:spTree>
    <p:extLst>
      <p:ext uri="{BB962C8B-B14F-4D97-AF65-F5344CB8AC3E}">
        <p14:creationId xmlns:p14="http://schemas.microsoft.com/office/powerpoint/2010/main" val="18757389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F48B7D2-99F3-4AC3-BB9D-DB9B5AC93462}" type="slidenum">
              <a:rPr lang="en-US" altLang="th-TH" sz="1300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14</a:t>
            </a:fld>
            <a:endParaRPr lang="th-TH" altLang="th-TH" sz="1300" smtClean="0">
              <a:cs typeface="Arial" panose="020B0604020202020204" pitchFamily="34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solidFill>
            <a:srgbClr val="FFFFFF"/>
          </a:solidFill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24707944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1F153BA-8560-4DE5-B216-F89EFA40C826}" type="slidenum">
              <a:rPr lang="en-US" altLang="th-TH" sz="1300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15</a:t>
            </a:fld>
            <a:endParaRPr lang="th-TH" altLang="th-TH" sz="1300" smtClean="0">
              <a:cs typeface="Arial" panose="020B0604020202020204" pitchFamily="34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solidFill>
            <a:srgbClr val="FFFFFF"/>
          </a:solidFill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35250928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D5A1757-120F-436D-94B0-0BA0436BF2FA}" type="slidenum">
              <a:rPr lang="en-US" altLang="th-TH" sz="1300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16</a:t>
            </a:fld>
            <a:endParaRPr lang="th-TH" altLang="th-TH" sz="1300" smtClean="0">
              <a:cs typeface="Arial" panose="020B0604020202020204" pitchFamily="34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solidFill>
            <a:srgbClr val="FFFFFF"/>
          </a:solidFill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16920719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9DBEA09-7F05-4C22-B8B8-A90A862AEFDC}" type="slidenum">
              <a:rPr lang="en-US" altLang="th-TH" sz="1300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18</a:t>
            </a:fld>
            <a:endParaRPr lang="th-TH" altLang="th-TH" sz="1300" smtClean="0">
              <a:cs typeface="Arial" panose="020B0604020202020204" pitchFamily="34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solidFill>
            <a:srgbClr val="FFFFFF"/>
          </a:solidFill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33156182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DF5E09C-BDC2-4C28-BA5E-8CD0F042CB55}" type="slidenum">
              <a:rPr lang="en-US" altLang="th-TH" sz="1300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19</a:t>
            </a:fld>
            <a:endParaRPr lang="th-TH" altLang="th-TH" sz="1300" smtClean="0">
              <a:cs typeface="Arial" panose="020B0604020202020204" pitchFamily="34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solidFill>
            <a:srgbClr val="FFFFFF"/>
          </a:solidFill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22991961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E2C936C-D05D-42A7-A890-0E3726051CAE}" type="slidenum">
              <a:rPr lang="en-US" altLang="th-TH" sz="1300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20</a:t>
            </a:fld>
            <a:endParaRPr lang="th-TH" altLang="th-TH" sz="1300" smtClean="0">
              <a:cs typeface="Arial" panose="020B0604020202020204" pitchFamily="34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solidFill>
            <a:srgbClr val="FFFFFF"/>
          </a:solidFill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18499102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h-TH" sz="1800" u="sng" dirty="0" smtClean="0">
                <a:latin typeface="AngsanaUPC" pitchFamily="18" charset="-34"/>
                <a:cs typeface="AngsanaUPC" pitchFamily="18" charset="-34"/>
              </a:rPr>
              <a:t>ไม่เหมาะสม</a:t>
            </a:r>
            <a:r>
              <a:rPr lang="th-TH" sz="1800" dirty="0" smtClean="0">
                <a:latin typeface="AngsanaUPC" pitchFamily="18" charset="-34"/>
                <a:cs typeface="AngsanaUPC" pitchFamily="18" charset="-34"/>
              </a:rPr>
              <a:t>ที่จะใช้ในการศึกษาเพื่อหาสาเหตุของการเกิดโรค </a:t>
            </a:r>
            <a:r>
              <a:rPr lang="en-US" sz="1800" dirty="0" smtClean="0">
                <a:latin typeface="AngsanaUPC" pitchFamily="18" charset="-34"/>
                <a:cs typeface="AngsanaUPC" pitchFamily="18" charset="-34"/>
              </a:rPr>
              <a:t>(Etiologic study) </a:t>
            </a:r>
            <a:r>
              <a:rPr lang="th-TH" sz="1800" dirty="0" smtClean="0">
                <a:latin typeface="AngsanaUPC" pitchFamily="18" charset="-34"/>
                <a:cs typeface="AngsanaUPC" pitchFamily="18" charset="-34"/>
              </a:rPr>
              <a:t>เราจะใช้</a:t>
            </a:r>
            <a:r>
              <a:rPr lang="th-TH" sz="1800" baseline="0" dirty="0" smtClean="0">
                <a:latin typeface="AngsanaUPC" pitchFamily="18" charset="-34"/>
                <a:cs typeface="AngsanaUPC" pitchFamily="18" charset="-34"/>
              </a:rPr>
              <a:t> </a:t>
            </a:r>
            <a:r>
              <a:rPr lang="en-US" sz="1800" baseline="0" dirty="0" smtClean="0">
                <a:latin typeface="AngsanaUPC" pitchFamily="18" charset="-34"/>
                <a:cs typeface="AngsanaUPC" pitchFamily="18" charset="-34"/>
              </a:rPr>
              <a:t>Incidence </a:t>
            </a:r>
            <a:r>
              <a:rPr lang="th-TH" sz="1800" baseline="0" dirty="0" smtClean="0">
                <a:latin typeface="AngsanaUPC" pitchFamily="18" charset="-34"/>
                <a:cs typeface="AngsanaUPC" pitchFamily="18" charset="-34"/>
              </a:rPr>
              <a:t>ของโรคนั้นๆ</a:t>
            </a:r>
            <a:endParaRPr lang="th-TH" sz="2000" dirty="0" smtClean="0">
              <a:latin typeface="AngsanaUPC" pitchFamily="18" charset="-34"/>
              <a:cs typeface="AngsanaUPC" pitchFamily="18" charset="-34"/>
            </a:endParaRPr>
          </a:p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EBEEF6-1084-464F-84C6-B5741B2DDFFF}" type="slidenum">
              <a:rPr lang="th-TH" smtClean="0"/>
              <a:pPr>
                <a:defRPr/>
              </a:pPr>
              <a:t>21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941085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dirty="0" smtClean="0"/>
              <a:t>การวัดการตายเป็น</a:t>
            </a:r>
            <a:r>
              <a:rPr lang="th-TH" baseline="0" dirty="0" smtClean="0"/>
              <a:t> </a:t>
            </a:r>
            <a:r>
              <a:rPr lang="en-US" baseline="0" dirty="0" smtClean="0"/>
              <a:t>event </a:t>
            </a:r>
            <a:r>
              <a:rPr lang="th-TH" baseline="0" dirty="0" smtClean="0"/>
              <a:t>เป็น </a:t>
            </a:r>
            <a:r>
              <a:rPr lang="en-US" baseline="0" dirty="0" smtClean="0"/>
              <a:t>incidence </a:t>
            </a:r>
            <a:r>
              <a:rPr lang="th-TH" baseline="0" dirty="0" smtClean="0"/>
              <a:t>เสมอ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h-TH" sz="1800" dirty="0" smtClean="0">
                <a:solidFill>
                  <a:srgbClr val="FFFF00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อัตราป่วยโรคไข้เลือดออกในปี </a:t>
            </a:r>
            <a:r>
              <a:rPr lang="en-US" sz="1800" dirty="0" smtClean="0">
                <a:solidFill>
                  <a:srgbClr val="FFFF00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2558 = </a:t>
            </a:r>
            <a:r>
              <a:rPr lang="en-US" sz="1800" dirty="0" err="1" smtClean="0">
                <a:solidFill>
                  <a:srgbClr val="FFFF00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Inc</a:t>
            </a:r>
            <a:endParaRPr lang="en-US" sz="1800" dirty="0" smtClean="0">
              <a:solidFill>
                <a:srgbClr val="FFFF00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h-TH" sz="1800" dirty="0" smtClean="0">
                <a:latin typeface="AngsanaUPC" panose="02020603050405020304" pitchFamily="18" charset="-34"/>
                <a:cs typeface="AngsanaUPC" panose="02020603050405020304" pitchFamily="18" charset="-34"/>
              </a:rPr>
              <a:t>จำนวนผู้ติดเชื้อ</a:t>
            </a:r>
            <a:r>
              <a:rPr lang="th-TH" sz="1800" dirty="0" err="1" smtClean="0">
                <a:latin typeface="AngsanaUPC" panose="02020603050405020304" pitchFamily="18" charset="-34"/>
                <a:cs typeface="AngsanaUPC" panose="02020603050405020304" pitchFamily="18" charset="-34"/>
              </a:rPr>
              <a:t>เอ็ช</a:t>
            </a:r>
            <a:r>
              <a:rPr lang="th-TH" sz="1800" dirty="0" smtClean="0">
                <a:latin typeface="AngsanaUPC" panose="02020603050405020304" pitchFamily="18" charset="-34"/>
                <a:cs typeface="AngsanaUPC" panose="02020603050405020304" pitchFamily="18" charset="-34"/>
              </a:rPr>
              <a:t>ไอวีรายใหม่ปี </a:t>
            </a:r>
            <a:r>
              <a:rPr lang="en-US" sz="1800" dirty="0" smtClean="0">
                <a:latin typeface="AngsanaUPC" panose="02020603050405020304" pitchFamily="18" charset="-34"/>
                <a:cs typeface="AngsanaUPC" panose="02020603050405020304" pitchFamily="18" charset="-34"/>
              </a:rPr>
              <a:t>2558 </a:t>
            </a:r>
            <a:r>
              <a:rPr lang="en-US" sz="1800" dirty="0" smtClean="0">
                <a:solidFill>
                  <a:srgbClr val="FFFF00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= </a:t>
            </a:r>
            <a:r>
              <a:rPr lang="en-US" sz="1800" dirty="0" err="1" smtClean="0">
                <a:solidFill>
                  <a:srgbClr val="FFFF00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Inc</a:t>
            </a:r>
            <a:endParaRPr lang="en-US" sz="1800" dirty="0" smtClean="0">
              <a:solidFill>
                <a:srgbClr val="FFFF00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h-TH" sz="1800" dirty="0" smtClean="0">
                <a:solidFill>
                  <a:srgbClr val="FFFF00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จำนวนผู้เสพยาบ้าในกรุงเทพมหานครในวันที่ </a:t>
            </a:r>
            <a:r>
              <a:rPr lang="en-US" sz="1800" dirty="0" smtClean="0">
                <a:solidFill>
                  <a:srgbClr val="FFFF00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1 </a:t>
            </a:r>
            <a:r>
              <a:rPr lang="th-TH" sz="1800" dirty="0" smtClean="0">
                <a:solidFill>
                  <a:srgbClr val="FFFF00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มิ.ย. </a:t>
            </a:r>
            <a:r>
              <a:rPr lang="en-US" sz="1800" dirty="0" smtClean="0">
                <a:solidFill>
                  <a:srgbClr val="FFFF00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2559 </a:t>
            </a:r>
            <a:r>
              <a:rPr lang="th-TH" sz="1800" dirty="0" smtClean="0">
                <a:solidFill>
                  <a:srgbClr val="FFFF00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เป็น</a:t>
            </a:r>
            <a:r>
              <a:rPr lang="th-TH" sz="1800" baseline="0" dirty="0" smtClean="0">
                <a:solidFill>
                  <a:srgbClr val="FFFF00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</a:t>
            </a:r>
            <a:r>
              <a:rPr lang="en-US" sz="1800" baseline="0" dirty="0" err="1" smtClean="0">
                <a:solidFill>
                  <a:srgbClr val="FFFF00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prev</a:t>
            </a:r>
            <a:r>
              <a:rPr lang="en-US" sz="1800" baseline="0" dirty="0" smtClean="0">
                <a:solidFill>
                  <a:srgbClr val="FFFF00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</a:t>
            </a:r>
            <a:r>
              <a:rPr lang="th-TH" sz="1800" baseline="0" dirty="0" smtClean="0">
                <a:solidFill>
                  <a:srgbClr val="FFFF00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แต่ทางทฤษฎี สามมารถเป็น </a:t>
            </a:r>
            <a:r>
              <a:rPr lang="en-US" sz="1800" baseline="0" dirty="0" err="1" smtClean="0">
                <a:solidFill>
                  <a:srgbClr val="FFFF00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Inc</a:t>
            </a:r>
            <a:r>
              <a:rPr lang="en-US" sz="1800" baseline="0" dirty="0" smtClean="0">
                <a:solidFill>
                  <a:srgbClr val="FFFF00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</a:t>
            </a:r>
            <a:r>
              <a:rPr lang="th-TH" sz="1800" baseline="0" dirty="0" smtClean="0">
                <a:solidFill>
                  <a:srgbClr val="FFFF00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ได้ แต่ต้องกำหนดนิยาม</a:t>
            </a:r>
            <a:endParaRPr lang="th-TH" sz="1800" dirty="0" smtClean="0">
              <a:solidFill>
                <a:srgbClr val="FFFF00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800" dirty="0" smtClean="0"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th-TH" sz="1800" dirty="0" smtClean="0">
              <a:solidFill>
                <a:srgbClr val="FFFF00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EBEEF6-1084-464F-84C6-B5741B2DDFFF}" type="slidenum">
              <a:rPr lang="th-TH" smtClean="0"/>
              <a:pPr>
                <a:defRPr/>
              </a:pPr>
              <a:t>22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350571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F230124-09F1-4A6F-9612-483E803D8B3D}" type="slidenum">
              <a:rPr lang="en-US" altLang="th-TH" smtClean="0">
                <a:latin typeface="Arial" panose="020B0604020202020204" pitchFamily="34" charset="0"/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23</a:t>
            </a:fld>
            <a:endParaRPr lang="th-TH" altLang="th-TH" smtClean="0"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4538"/>
            <a:ext cx="4972050" cy="3729037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1225"/>
            <a:ext cx="4989513" cy="4473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40312680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A367F42-D5C5-4855-8172-FF834BE28F5E}" type="slidenum">
              <a:rPr lang="en-US" altLang="th-TH" smtClean="0">
                <a:latin typeface="Arial" panose="020B0604020202020204" pitchFamily="34" charset="0"/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24</a:t>
            </a:fld>
            <a:endParaRPr lang="th-TH" altLang="th-TH" smtClean="0"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4538"/>
            <a:ext cx="4972050" cy="3729037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1225"/>
            <a:ext cx="4989513" cy="4473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buAutoNum type="arabicPeriod"/>
            </a:pPr>
            <a:r>
              <a:rPr lang="en-US" altLang="th-TH" dirty="0" smtClean="0"/>
              <a:t>3 </a:t>
            </a:r>
            <a:r>
              <a:rPr lang="th-TH" altLang="th-TH" dirty="0" smtClean="0"/>
              <a:t>ราย</a:t>
            </a:r>
          </a:p>
          <a:p>
            <a:pPr marL="342900" indent="-342900" eaLnBrk="1" hangingPunct="1">
              <a:buAutoNum type="arabicPeriod"/>
            </a:pPr>
            <a:r>
              <a:rPr lang="en-US" altLang="th-TH" dirty="0" smtClean="0"/>
              <a:t>4</a:t>
            </a:r>
            <a:r>
              <a:rPr lang="en-US" altLang="th-TH" baseline="0" dirty="0" smtClean="0"/>
              <a:t> </a:t>
            </a:r>
            <a:r>
              <a:rPr lang="th-TH" altLang="th-TH" baseline="0" dirty="0" smtClean="0"/>
              <a:t>ราย</a:t>
            </a:r>
          </a:p>
          <a:p>
            <a:pPr marL="342900" indent="-342900" eaLnBrk="1" hangingPunct="1">
              <a:buAutoNum type="arabicPeriod"/>
            </a:pPr>
            <a:r>
              <a:rPr lang="en-US" altLang="th-TH" baseline="0" dirty="0" smtClean="0"/>
              <a:t>7 </a:t>
            </a:r>
            <a:r>
              <a:rPr lang="th-TH" altLang="th-TH" baseline="0" dirty="0" smtClean="0"/>
              <a:t>ราย</a:t>
            </a:r>
          </a:p>
          <a:p>
            <a:pPr marL="342900" indent="-342900" eaLnBrk="1" hangingPunct="1">
              <a:buAutoNum type="arabicPeriod"/>
            </a:pPr>
            <a:r>
              <a:rPr lang="en-US" altLang="th-TH" baseline="0" dirty="0" smtClean="0"/>
              <a:t>4 </a:t>
            </a:r>
            <a:r>
              <a:rPr lang="th-TH" altLang="th-TH" baseline="0" dirty="0" smtClean="0"/>
              <a:t>ราย</a:t>
            </a:r>
            <a:endParaRPr lang="th-TH" altLang="th-TH" dirty="0" smtClean="0"/>
          </a:p>
        </p:txBody>
      </p:sp>
    </p:spTree>
    <p:extLst>
      <p:ext uri="{BB962C8B-B14F-4D97-AF65-F5344CB8AC3E}">
        <p14:creationId xmlns:p14="http://schemas.microsoft.com/office/powerpoint/2010/main" val="34343051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dirty="0" smtClean="0"/>
              <a:t>นักระบาดสนใจหลักๆคือ ปัจจัย</a:t>
            </a:r>
            <a:r>
              <a:rPr lang="th-TH" baseline="0" dirty="0" smtClean="0"/>
              <a:t> และโรค แต่ส่วนใหญ่จะสนใจโรคก่อนแล้วค้นหาปัจจัยหรือตัวกำหนดการเกิดโรค แต่จริงๆ ต้อง</a:t>
            </a:r>
            <a:r>
              <a:rPr lang="en-US" baseline="0" dirty="0" smtClean="0"/>
              <a:t> expose </a:t>
            </a:r>
            <a:r>
              <a:rPr lang="th-TH" baseline="0" dirty="0" smtClean="0"/>
              <a:t>แล้วจึงเกิดโรค แต่ปัจจัยมีหลายระดับ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EBEEF6-1084-464F-84C6-B5741B2DDFFF}" type="slidenum">
              <a:rPr lang="th-TH" smtClean="0"/>
              <a:pPr>
                <a:defRPr/>
              </a:pPr>
              <a:t>5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8013144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62132F8-F006-4600-984C-FA766BEE7CD8}" type="slidenum">
              <a:rPr lang="en-US" altLang="th-TH" sz="1300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26</a:t>
            </a:fld>
            <a:endParaRPr lang="th-TH" altLang="th-TH" sz="1300" smtClean="0">
              <a:cs typeface="Arial" panose="020B0604020202020204" pitchFamily="34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solidFill>
            <a:srgbClr val="FFFFFF"/>
          </a:solidFill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5394550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4E5A711-74E6-4579-950C-4ED938C38033}" type="slidenum">
              <a:rPr lang="en-US" altLang="th-TH" sz="1300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27</a:t>
            </a:fld>
            <a:endParaRPr lang="th-TH" altLang="th-TH" sz="1300" smtClean="0">
              <a:cs typeface="Arial" panose="020B0604020202020204" pitchFamily="34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solidFill>
            <a:srgbClr val="FFFFFF"/>
          </a:solidFill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225259755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BE2F074-48B8-4086-ABB9-D730EE93153D}" type="slidenum">
              <a:rPr lang="en-US" altLang="th-TH" sz="1300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28</a:t>
            </a:fld>
            <a:endParaRPr lang="th-TH" altLang="th-TH" sz="1300" smtClean="0">
              <a:cs typeface="Arial" panose="020B0604020202020204" pitchFamily="34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solidFill>
            <a:srgbClr val="FFFFFF"/>
          </a:solidFill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145772655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EBE0CA1-7A8A-4A4A-846A-0086618888F6}" type="slidenum">
              <a:rPr lang="en-US" altLang="th-TH" sz="1300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29</a:t>
            </a:fld>
            <a:endParaRPr lang="th-TH" altLang="th-TH" sz="1300" smtClean="0">
              <a:cs typeface="Arial" panose="020B0604020202020204" pitchFamily="34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solidFill>
            <a:srgbClr val="FFFFFF"/>
          </a:solidFill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125747602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0AE712F-B8DF-4748-8391-F0726B367E7E}" type="slidenum">
              <a:rPr lang="en-US" altLang="th-TH" sz="1300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30</a:t>
            </a:fld>
            <a:endParaRPr lang="th-TH" altLang="th-TH" sz="1300" smtClean="0">
              <a:cs typeface="Arial" panose="020B0604020202020204" pitchFamily="34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solidFill>
            <a:srgbClr val="FFFFFF"/>
          </a:solidFill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358047287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16A4ACA-26A6-4598-8185-5467C4E78FDA}" type="slidenum">
              <a:rPr lang="en-US" altLang="th-TH" sz="1300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31</a:t>
            </a:fld>
            <a:endParaRPr lang="th-TH" altLang="th-TH" sz="1300" smtClean="0">
              <a:cs typeface="Arial" panose="020B0604020202020204" pitchFamily="34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solidFill>
            <a:srgbClr val="FFFFFF"/>
          </a:solidFill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262216461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F172B3F-5840-4BF6-B17C-DDF4D77370C6}" type="slidenum">
              <a:rPr lang="en-US" altLang="th-TH" sz="1300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32</a:t>
            </a:fld>
            <a:endParaRPr lang="th-TH" altLang="th-TH" sz="1300" smtClean="0">
              <a:cs typeface="Arial" panose="020B0604020202020204" pitchFamily="34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solidFill>
            <a:srgbClr val="FFFFFF"/>
          </a:solidFill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233915767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F80F1A4-C81A-4DCA-994F-50271238A427}" type="slidenum">
              <a:rPr lang="en-US" altLang="th-TH" sz="1300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33</a:t>
            </a:fld>
            <a:endParaRPr lang="th-TH" altLang="th-TH" sz="1300" smtClean="0">
              <a:cs typeface="Arial" panose="020B0604020202020204" pitchFamily="34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solidFill>
            <a:srgbClr val="FFFFFF"/>
          </a:solidFill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186255248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57EDAAA-ABD2-4064-A832-90748F68EC0C}" type="slidenum">
              <a:rPr lang="en-US" altLang="th-TH" sz="1300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34</a:t>
            </a:fld>
            <a:endParaRPr lang="th-TH" altLang="th-TH" sz="1300" smtClean="0">
              <a:cs typeface="Arial" panose="020B0604020202020204" pitchFamily="34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solidFill>
            <a:srgbClr val="FFFFFF"/>
          </a:solidFill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20762256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7F41C91-693D-469A-AEEF-ADF7EB7DF0FB}" type="slidenum">
              <a:rPr lang="en-US" altLang="th-TH" sz="1300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35</a:t>
            </a:fld>
            <a:endParaRPr lang="th-TH" altLang="th-TH" sz="1300" smtClean="0">
              <a:cs typeface="Arial" panose="020B0604020202020204" pitchFamily="34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solidFill>
            <a:srgbClr val="FFFFFF"/>
          </a:solidFill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30380080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th-TH" altLang="th-TH" dirty="0" smtClean="0"/>
              <a:t>ถ้าเราสนใจ </a:t>
            </a:r>
            <a:r>
              <a:rPr lang="th-TH" altLang="th-TH" dirty="0" err="1" smtClean="0"/>
              <a:t>นร</a:t>
            </a:r>
            <a:r>
              <a:rPr lang="th-TH" altLang="th-TH" dirty="0" smtClean="0"/>
              <a:t> ประถมในไทยมีภาวะโภชนาการเท่าไร มีสัดส่วนเท่าไรที่มี </a:t>
            </a:r>
            <a:r>
              <a:rPr lang="en-US" altLang="th-TH" dirty="0" smtClean="0"/>
              <a:t>BMI </a:t>
            </a:r>
            <a:r>
              <a:rPr lang="th-TH" altLang="th-TH" dirty="0" smtClean="0"/>
              <a:t>เกินเราไม่สามารถทำได้ทั้งหมดจึงต้องศึกษาในกลุ่มตัวอย่าง ในเด็ก </a:t>
            </a:r>
            <a:r>
              <a:rPr lang="en-US" altLang="th-TH" dirty="0" smtClean="0"/>
              <a:t>4000 </a:t>
            </a:r>
            <a:r>
              <a:rPr lang="th-TH" altLang="th-TH" dirty="0" smtClean="0"/>
              <a:t>คน โดยสุ่มมาจาก </a:t>
            </a:r>
            <a:r>
              <a:rPr lang="en-US" altLang="th-TH" dirty="0" smtClean="0"/>
              <a:t>4 </a:t>
            </a:r>
            <a:r>
              <a:rPr lang="th-TH" altLang="th-TH" dirty="0" smtClean="0"/>
              <a:t>ล้านคน พบ </a:t>
            </a:r>
            <a:r>
              <a:rPr lang="en-US" altLang="th-TH" dirty="0" smtClean="0"/>
              <a:t>400 </a:t>
            </a:r>
            <a:r>
              <a:rPr lang="th-TH" altLang="th-TH" dirty="0" smtClean="0"/>
              <a:t>คนพบว่า </a:t>
            </a:r>
            <a:r>
              <a:rPr lang="en-US" altLang="th-TH" dirty="0" smtClean="0"/>
              <a:t>10 % </a:t>
            </a:r>
            <a:r>
              <a:rPr lang="th-TH" altLang="th-TH" dirty="0" smtClean="0"/>
              <a:t>มี </a:t>
            </a:r>
            <a:r>
              <a:rPr lang="en-US" altLang="th-TH" dirty="0" smtClean="0"/>
              <a:t>BMI </a:t>
            </a:r>
            <a:r>
              <a:rPr lang="th-TH" altLang="th-TH" dirty="0" smtClean="0"/>
              <a:t>เกิน เรียกว่า </a:t>
            </a:r>
            <a:r>
              <a:rPr lang="en-US" altLang="th-TH" dirty="0" smtClean="0">
                <a:solidFill>
                  <a:schemeClr val="bg1"/>
                </a:solidFill>
              </a:rPr>
              <a:t>Descriptive Statistics </a:t>
            </a:r>
            <a:r>
              <a:rPr lang="th-TH" altLang="th-TH" dirty="0" smtClean="0">
                <a:solidFill>
                  <a:schemeClr val="bg1"/>
                </a:solidFill>
              </a:rPr>
              <a:t>แต่ถ้าอยากรู้ว่าในเด็กไทยในทั้งประเทศจะมีเท่าไร จะไม่สามารถใช้ตัวเลข </a:t>
            </a:r>
            <a:r>
              <a:rPr lang="en-US" altLang="th-TH" dirty="0" smtClean="0">
                <a:solidFill>
                  <a:schemeClr val="bg1"/>
                </a:solidFill>
              </a:rPr>
              <a:t>10% </a:t>
            </a:r>
            <a:r>
              <a:rPr lang="th-TH" altLang="th-TH" dirty="0" smtClean="0">
                <a:solidFill>
                  <a:schemeClr val="bg1"/>
                </a:solidFill>
              </a:rPr>
              <a:t>ได้โดยตรงต้องใช้ ช่วงท่าไรถึงเท่าไร เรียกว่า </a:t>
            </a:r>
            <a:r>
              <a:rPr lang="en-US" altLang="th-TH" dirty="0" smtClean="0">
                <a:solidFill>
                  <a:schemeClr val="bg1"/>
                </a:solidFill>
              </a:rPr>
              <a:t>Inferential Statistics </a:t>
            </a:r>
            <a:r>
              <a:rPr lang="th-TH" altLang="th-TH" dirty="0" smtClean="0">
                <a:solidFill>
                  <a:schemeClr val="bg1"/>
                </a:solidFill>
              </a:rPr>
              <a:t>ใช้ค่า </a:t>
            </a:r>
            <a:r>
              <a:rPr lang="en-US" altLang="th-TH" dirty="0" smtClean="0">
                <a:solidFill>
                  <a:schemeClr val="bg1"/>
                </a:solidFill>
              </a:rPr>
              <a:t>CI</a:t>
            </a:r>
            <a:endParaRPr lang="th-TH" altLang="th-TH" dirty="0" smtClean="0">
              <a:solidFill>
                <a:schemeClr val="bg1"/>
              </a:solidFill>
            </a:endParaRPr>
          </a:p>
          <a:p>
            <a:endParaRPr lang="th-TH" altLang="th-TH" dirty="0" smtClean="0">
              <a:solidFill>
                <a:schemeClr val="bg1"/>
              </a:solidFill>
            </a:endParaRPr>
          </a:p>
          <a:p>
            <a:endParaRPr lang="th-TH" altLang="th-TH" dirty="0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fld id="{0F8E386F-2564-49DB-B109-342B6A59B368}" type="slidenum">
              <a:rPr lang="th-TH" altLang="th-TH" sz="1200" smtClean="0"/>
              <a:pPr/>
              <a:t>7</a:t>
            </a:fld>
            <a:endParaRPr lang="th-TH" altLang="th-TH" sz="1200" smtClean="0"/>
          </a:p>
        </p:txBody>
      </p:sp>
    </p:spTree>
    <p:extLst>
      <p:ext uri="{BB962C8B-B14F-4D97-AF65-F5344CB8AC3E}">
        <p14:creationId xmlns:p14="http://schemas.microsoft.com/office/powerpoint/2010/main" val="259569945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F3CB186-C741-4F3D-A5EA-016FD0BE6836}" type="slidenum">
              <a:rPr lang="en-US" altLang="th-TH" sz="1300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36</a:t>
            </a:fld>
            <a:endParaRPr lang="th-TH" altLang="th-TH" sz="1300" smtClean="0">
              <a:cs typeface="Arial" panose="020B0604020202020204" pitchFamily="34" charset="0"/>
            </a:endParaRPr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21225"/>
            <a:ext cx="5443537" cy="44719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152100679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156080B-7CC8-4CB4-946E-CA171115148B}" type="slidenum">
              <a:rPr lang="en-US" altLang="th-TH" sz="1300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37</a:t>
            </a:fld>
            <a:endParaRPr lang="th-TH" altLang="th-TH" sz="1300" smtClean="0">
              <a:cs typeface="Arial" panose="020B0604020202020204" pitchFamily="34" charset="0"/>
            </a:endParaRPr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21225"/>
            <a:ext cx="5443537" cy="44719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41772638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DF9AF7F-6BF7-4CF5-9EA1-9BE3B3DC6CDC}" type="slidenum">
              <a:rPr lang="en-US" altLang="th-TH" sz="1300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39</a:t>
            </a:fld>
            <a:endParaRPr lang="th-TH" altLang="th-TH" sz="1300" smtClean="0">
              <a:cs typeface="Arial" panose="020B0604020202020204" pitchFamily="34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solidFill>
            <a:srgbClr val="FFFFFF"/>
          </a:solidFill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214316491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C973D45-3853-4CD0-B9C1-793F3730E4AD}" type="slidenum">
              <a:rPr lang="en-US" altLang="th-TH" sz="1300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40</a:t>
            </a:fld>
            <a:endParaRPr lang="th-TH" altLang="th-TH" sz="1300" smtClean="0">
              <a:cs typeface="Arial" panose="020B0604020202020204" pitchFamily="34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solidFill>
            <a:srgbClr val="FFFFFF"/>
          </a:solidFill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324970862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1204996-16D2-4376-AAB8-D6EB030B3782}" type="slidenum">
              <a:rPr lang="en-US" altLang="th-TH" sz="1300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41</a:t>
            </a:fld>
            <a:endParaRPr lang="th-TH" altLang="th-TH" sz="1300" smtClean="0">
              <a:cs typeface="Arial" panose="020B0604020202020204" pitchFamily="34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solidFill>
            <a:srgbClr val="FFFFFF"/>
          </a:solidFill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290483697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F52E65D-7EE8-4314-AE78-F53C21A37D8A}" type="slidenum">
              <a:rPr lang="en-US" altLang="th-TH" sz="1300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42</a:t>
            </a:fld>
            <a:endParaRPr lang="th-TH" altLang="th-TH" sz="1300" smtClean="0">
              <a:cs typeface="Arial" panose="020B0604020202020204" pitchFamily="34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solidFill>
            <a:srgbClr val="FFFFFF"/>
          </a:solidFill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th-TH" dirty="0" smtClean="0"/>
          </a:p>
        </p:txBody>
      </p:sp>
    </p:spTree>
    <p:extLst>
      <p:ext uri="{BB962C8B-B14F-4D97-AF65-F5344CB8AC3E}">
        <p14:creationId xmlns:p14="http://schemas.microsoft.com/office/powerpoint/2010/main" val="259365364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5FA7863-B7EE-467D-89AF-58F58BDEB30F}" type="slidenum">
              <a:rPr lang="en-US" altLang="th-TH" sz="1300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43</a:t>
            </a:fld>
            <a:endParaRPr lang="th-TH" altLang="th-TH" sz="1300" smtClean="0">
              <a:cs typeface="Arial" panose="020B0604020202020204" pitchFamily="34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153099079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AA170C-9988-4092-99FD-C18BEE5E7239}" type="slidenum">
              <a:rPr lang="en-US" altLang="th-TH" sz="1300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44</a:t>
            </a:fld>
            <a:endParaRPr lang="th-TH" altLang="th-TH" sz="1300" smtClean="0">
              <a:cs typeface="Arial" panose="020B0604020202020204" pitchFamily="34" charset="0"/>
            </a:endParaRP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solidFill>
            <a:srgbClr val="FFFFFF"/>
          </a:solidFill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421255967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1pPr>
            <a:lvl2pPr marL="742950" indent="-28575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2pPr>
            <a:lvl3pPr marL="11430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3pPr>
            <a:lvl4pPr marL="16002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4pPr>
            <a:lvl5pPr marL="20574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th-TH" smtClean="0">
                <a:latin typeface="Arial" panose="020B0604020202020204" pitchFamily="34" charset="0"/>
                <a:cs typeface="Angsana New" panose="02020603050405020304" pitchFamily="18" charset="-34"/>
              </a:rPr>
              <a:t>Chapter 4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1pPr>
            <a:lvl2pPr marL="742950" indent="-28575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2pPr>
            <a:lvl3pPr marL="11430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3pPr>
            <a:lvl4pPr marL="16002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4pPr>
            <a:lvl5pPr marL="20574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9pPr>
          </a:lstStyle>
          <a:p>
            <a:pPr>
              <a:spcBef>
                <a:spcPct val="0"/>
              </a:spcBef>
            </a:pPr>
            <a:fld id="{35EEEC59-27BE-47B3-87F9-949EF51FCDC6}" type="datetime1">
              <a:rPr lang="en-US" altLang="th-TH" smtClean="0">
                <a:latin typeface="Arial" panose="020B0604020202020204" pitchFamily="34" charset="0"/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8/3/2017</a:t>
            </a:fld>
            <a:endParaRPr lang="en-US" altLang="th-TH" smtClean="0"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  <p:sp>
        <p:nvSpPr>
          <p:cNvPr id="7885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1pPr>
            <a:lvl2pPr marL="742950" indent="-28575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2pPr>
            <a:lvl3pPr marL="11430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3pPr>
            <a:lvl4pPr marL="16002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4pPr>
            <a:lvl5pPr marL="20574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th-TH" smtClean="0">
                <a:latin typeface="Arial" panose="020B0604020202020204" pitchFamily="34" charset="0"/>
                <a:cs typeface="Angsana New" panose="02020603050405020304" pitchFamily="18" charset="-34"/>
              </a:rPr>
              <a:t>Basic Biostatistics</a:t>
            </a:r>
          </a:p>
        </p:txBody>
      </p:sp>
      <p:sp>
        <p:nvSpPr>
          <p:cNvPr id="7885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1pPr>
            <a:lvl2pPr marL="742950" indent="-28575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2pPr>
            <a:lvl3pPr marL="11430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3pPr>
            <a:lvl4pPr marL="16002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4pPr>
            <a:lvl5pPr marL="20574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9pPr>
          </a:lstStyle>
          <a:p>
            <a:pPr>
              <a:spcBef>
                <a:spcPct val="0"/>
              </a:spcBef>
            </a:pPr>
            <a:fld id="{02320B33-5FFD-4421-8E2E-B65D896095DB}" type="slidenum">
              <a:rPr lang="en-US" altLang="th-TH" smtClean="0">
                <a:latin typeface="Arial" panose="020B0604020202020204" pitchFamily="34" charset="0"/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55</a:t>
            </a:fld>
            <a:endParaRPr lang="en-US" altLang="th-TH" smtClean="0"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  <p:sp>
        <p:nvSpPr>
          <p:cNvPr id="788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7763" y="688975"/>
            <a:ext cx="4560887" cy="3419475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2375" cy="41163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116" tIns="45279" rIns="92116" bIns="4527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206715352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1pPr>
            <a:lvl2pPr marL="742950" indent="-28575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2pPr>
            <a:lvl3pPr marL="11430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3pPr>
            <a:lvl4pPr marL="16002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4pPr>
            <a:lvl5pPr marL="20574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th-TH" smtClean="0">
                <a:latin typeface="Arial" panose="020B0604020202020204" pitchFamily="34" charset="0"/>
                <a:cs typeface="Angsana New" panose="02020603050405020304" pitchFamily="18" charset="-34"/>
              </a:rPr>
              <a:t>Chapter 4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1pPr>
            <a:lvl2pPr marL="742950" indent="-28575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2pPr>
            <a:lvl3pPr marL="11430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3pPr>
            <a:lvl4pPr marL="16002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4pPr>
            <a:lvl5pPr marL="20574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9pPr>
          </a:lstStyle>
          <a:p>
            <a:pPr>
              <a:spcBef>
                <a:spcPct val="0"/>
              </a:spcBef>
            </a:pPr>
            <a:fld id="{36E81684-0416-430F-B9FE-F0392259D7B0}" type="datetime1">
              <a:rPr lang="en-US" altLang="th-TH" smtClean="0">
                <a:latin typeface="Arial" panose="020B0604020202020204" pitchFamily="34" charset="0"/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8/3/2017</a:t>
            </a:fld>
            <a:endParaRPr lang="en-US" altLang="th-TH" smtClean="0"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  <p:sp>
        <p:nvSpPr>
          <p:cNvPr id="8192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1pPr>
            <a:lvl2pPr marL="742950" indent="-28575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2pPr>
            <a:lvl3pPr marL="11430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3pPr>
            <a:lvl4pPr marL="16002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4pPr>
            <a:lvl5pPr marL="20574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th-TH" smtClean="0">
                <a:latin typeface="Arial" panose="020B0604020202020204" pitchFamily="34" charset="0"/>
                <a:cs typeface="Angsana New" panose="02020603050405020304" pitchFamily="18" charset="-34"/>
              </a:rPr>
              <a:t>Basic Biostatistics</a:t>
            </a:r>
          </a:p>
        </p:txBody>
      </p:sp>
      <p:sp>
        <p:nvSpPr>
          <p:cNvPr id="8192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1pPr>
            <a:lvl2pPr marL="742950" indent="-28575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2pPr>
            <a:lvl3pPr marL="11430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3pPr>
            <a:lvl4pPr marL="16002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4pPr>
            <a:lvl5pPr marL="20574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9pPr>
          </a:lstStyle>
          <a:p>
            <a:pPr>
              <a:spcBef>
                <a:spcPct val="0"/>
              </a:spcBef>
            </a:pPr>
            <a:fld id="{80F337CA-ACB5-42CC-8C67-7CE9C2B66088}" type="slidenum">
              <a:rPr lang="en-US" altLang="th-TH" smtClean="0">
                <a:latin typeface="Arial" panose="020B0604020202020204" pitchFamily="34" charset="0"/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57</a:t>
            </a:fld>
            <a:endParaRPr lang="en-US" altLang="th-TH" smtClean="0"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  <p:sp>
        <p:nvSpPr>
          <p:cNvPr id="819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7763" y="688975"/>
            <a:ext cx="4560887" cy="3419475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2375" cy="41163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116" tIns="45279" rIns="92116" bIns="4527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10237089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BEEA5CD-014D-48B4-9FBF-7BFD013FB2EC}" type="slidenum">
              <a:rPr lang="en-US" altLang="th-TH" sz="1300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th-TH" altLang="th-TH" sz="1300" smtClean="0">
              <a:cs typeface="Arial" panose="020B0604020202020204" pitchFamily="34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384487365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h-TH" altLang="th-TH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fld id="{0BBC77E2-CD6C-4653-A1A4-DCD84F403121}" type="slidenum">
              <a:rPr lang="th-TH" altLang="th-TH" sz="1200" smtClean="0"/>
              <a:pPr/>
              <a:t>58</a:t>
            </a:fld>
            <a:endParaRPr lang="th-TH" altLang="th-TH" sz="1200" smtClean="0"/>
          </a:p>
        </p:txBody>
      </p:sp>
    </p:spTree>
    <p:extLst>
      <p:ext uri="{BB962C8B-B14F-4D97-AF65-F5344CB8AC3E}">
        <p14:creationId xmlns:p14="http://schemas.microsoft.com/office/powerpoint/2010/main" val="150736233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1pPr>
            <a:lvl2pPr marL="742950" indent="-28575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2pPr>
            <a:lvl3pPr marL="11430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3pPr>
            <a:lvl4pPr marL="16002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4pPr>
            <a:lvl5pPr marL="20574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th-TH" smtClean="0">
                <a:latin typeface="Arial" panose="020B0604020202020204" pitchFamily="34" charset="0"/>
                <a:cs typeface="Angsana New" panose="02020603050405020304" pitchFamily="18" charset="-34"/>
              </a:rPr>
              <a:t>Chapter 4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1pPr>
            <a:lvl2pPr marL="742950" indent="-28575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2pPr>
            <a:lvl3pPr marL="11430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3pPr>
            <a:lvl4pPr marL="16002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4pPr>
            <a:lvl5pPr marL="20574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9pPr>
          </a:lstStyle>
          <a:p>
            <a:pPr>
              <a:spcBef>
                <a:spcPct val="0"/>
              </a:spcBef>
            </a:pPr>
            <a:fld id="{3680919F-3A24-476E-8DE6-A6A0A67C22D2}" type="datetime1">
              <a:rPr lang="en-US" altLang="th-TH" smtClean="0">
                <a:latin typeface="Arial" panose="020B0604020202020204" pitchFamily="34" charset="0"/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8/3/2017</a:t>
            </a:fld>
            <a:endParaRPr lang="en-US" altLang="th-TH" smtClean="0"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  <p:sp>
        <p:nvSpPr>
          <p:cNvPr id="8704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1pPr>
            <a:lvl2pPr marL="742950" indent="-28575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2pPr>
            <a:lvl3pPr marL="11430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3pPr>
            <a:lvl4pPr marL="16002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4pPr>
            <a:lvl5pPr marL="20574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th-TH" smtClean="0">
                <a:latin typeface="Arial" panose="020B0604020202020204" pitchFamily="34" charset="0"/>
                <a:cs typeface="Angsana New" panose="02020603050405020304" pitchFamily="18" charset="-34"/>
              </a:rPr>
              <a:t>Basic Biostatistics</a:t>
            </a:r>
          </a:p>
        </p:txBody>
      </p:sp>
      <p:sp>
        <p:nvSpPr>
          <p:cNvPr id="8704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1pPr>
            <a:lvl2pPr marL="742950" indent="-28575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2pPr>
            <a:lvl3pPr marL="11430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3pPr>
            <a:lvl4pPr marL="16002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4pPr>
            <a:lvl5pPr marL="20574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9pPr>
          </a:lstStyle>
          <a:p>
            <a:pPr>
              <a:spcBef>
                <a:spcPct val="0"/>
              </a:spcBef>
            </a:pPr>
            <a:fld id="{7E5D184B-D2DB-4B0B-9B88-66792F98971E}" type="slidenum">
              <a:rPr lang="en-US" altLang="th-TH" smtClean="0">
                <a:latin typeface="Arial" panose="020B0604020202020204" pitchFamily="34" charset="0"/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60</a:t>
            </a:fld>
            <a:endParaRPr lang="en-US" altLang="th-TH" smtClean="0"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  <p:sp>
        <p:nvSpPr>
          <p:cNvPr id="870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7763" y="688975"/>
            <a:ext cx="4560887" cy="3419475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2375" cy="41163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116" tIns="45279" rIns="92116" bIns="4527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th-TH" altLang="th-TH" smtClean="0"/>
              <a:t>คือเอาค่าของแต่ละตัวที่ลบจากค่า</a:t>
            </a:r>
            <a:r>
              <a:rPr lang="en-US" altLang="th-TH" smtClean="0"/>
              <a:t>mean </a:t>
            </a:r>
            <a:r>
              <a:rPr lang="th-TH" altLang="th-TH" smtClean="0"/>
              <a:t>มาบวกกันแล้วหาร </a:t>
            </a:r>
            <a:r>
              <a:rPr lang="en-US" altLang="th-TH" smtClean="0"/>
              <a:t>n </a:t>
            </a:r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27821548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4977EB3-DDD2-4E5C-8A3F-B73AAC65057D}" type="slidenum">
              <a:rPr lang="en-US" altLang="th-TH" sz="1300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th-TH" altLang="th-TH" sz="1300" smtClean="0">
              <a:cs typeface="Arial" panose="020B0604020202020204" pitchFamily="34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23773705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3DEDF50-4763-407D-BAC5-560102E818D3}" type="slidenum">
              <a:rPr lang="en-US" altLang="th-TH" sz="1300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th-TH" altLang="th-TH" sz="1300" smtClean="0">
              <a:cs typeface="Arial" panose="020B0604020202020204" pitchFamily="34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16341317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075E33B-FED0-49A7-BC62-A27FE1318624}" type="slidenum">
              <a:rPr lang="en-US" altLang="th-TH" sz="1300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th-TH" altLang="th-TH" sz="1300" smtClean="0">
              <a:cs typeface="Arial" panose="020B0604020202020204" pitchFamily="34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26663400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0437D0E-D27E-4BFA-A4CA-239FE1712B6C}" type="slidenum">
              <a:rPr lang="en-US" altLang="th-TH" sz="1300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th-TH" altLang="th-TH" sz="1300" smtClean="0">
              <a:cs typeface="Arial" panose="020B0604020202020204" pitchFamily="34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solidFill>
            <a:srgbClr val="FFFFFF"/>
          </a:solidFill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32550075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22A8B6B-FA60-4153-B9C7-CF32AAB6D534}" type="slidenum">
              <a:rPr lang="en-US" altLang="th-TH" sz="1300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13</a:t>
            </a:fld>
            <a:endParaRPr lang="th-TH" altLang="th-TH" sz="1300" smtClean="0">
              <a:cs typeface="Arial" panose="020B0604020202020204" pitchFamily="34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solidFill>
            <a:srgbClr val="FFFFFF"/>
          </a:solidFill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3793090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796AE-7B4A-492E-9DFD-5F07079A04D9}" type="datetimeFigureOut">
              <a:rPr lang="th-TH" smtClean="0"/>
              <a:t>03/08/60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BE91F-1FBE-44C1-A2DE-63CCDBB6E2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74493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796AE-7B4A-492E-9DFD-5F07079A04D9}" type="datetimeFigureOut">
              <a:rPr lang="th-TH" smtClean="0"/>
              <a:t>03/08/60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BE91F-1FBE-44C1-A2DE-63CCDBB6E2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8756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6"/>
            <a:ext cx="1971675" cy="581183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6"/>
            <a:ext cx="5800725" cy="581183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796AE-7B4A-492E-9DFD-5F07079A04D9}" type="datetimeFigureOut">
              <a:rPr lang="th-TH" smtClean="0"/>
              <a:t>03/08/60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BE91F-1FBE-44C1-A2DE-63CCDBB6E2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588259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>
  <p:cSld name="ชื่อเรื่อง แผนภูมิ และข้อควา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แผนภูมิ 2"/>
          <p:cNvSpPr>
            <a:spLocks noGrp="1"/>
          </p:cNvSpPr>
          <p:nvPr>
            <p:ph type="chart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endParaRPr lang="th-TH" noProof="0" smtClean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C015A-4269-4DFE-92D6-9AB97542A938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282722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3"/>
            <a:ext cx="4038600" cy="4525963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E5BD0A-C327-42EF-99C4-AD6F2FD71365}" type="datetime6">
              <a:rPr lang="en-US"/>
              <a:pPr>
                <a:defRPr/>
              </a:pPr>
              <a:t>August 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Chapter 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9DA60-6D19-4825-B594-168A57323D7A}" type="slidenum">
              <a:rPr lang="en-US" altLang="th-TH"/>
              <a:pPr>
                <a:defRPr/>
              </a:pPr>
              <a:t>‹#›</a:t>
            </a:fld>
            <a:endParaRPr lang="en-US" altLang="th-TH"/>
          </a:p>
        </p:txBody>
      </p:sp>
    </p:spTree>
    <p:extLst>
      <p:ext uri="{BB962C8B-B14F-4D97-AF65-F5344CB8AC3E}">
        <p14:creationId xmlns:p14="http://schemas.microsoft.com/office/powerpoint/2010/main" val="34523976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371600"/>
            <a:ext cx="38100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371600"/>
            <a:ext cx="38100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636867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1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91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4E85D8-7CFC-4D37-9F12-F171A6CA8D2B}" type="datetime6">
              <a:rPr lang="en-US"/>
              <a:pPr>
                <a:defRPr/>
              </a:pPr>
              <a:t>August 17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Chapter 4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F5FB92-1BFC-43DB-928A-60EABCC3B46A}" type="slidenum">
              <a:rPr lang="en-US" altLang="th-TH"/>
              <a:pPr>
                <a:defRPr/>
              </a:pPr>
              <a:t>‹#›</a:t>
            </a:fld>
            <a:endParaRPr lang="en-US" altLang="th-TH"/>
          </a:p>
        </p:txBody>
      </p:sp>
    </p:spTree>
    <p:extLst>
      <p:ext uri="{BB962C8B-B14F-4D97-AF65-F5344CB8AC3E}">
        <p14:creationId xmlns:p14="http://schemas.microsoft.com/office/powerpoint/2010/main" val="2644251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796AE-7B4A-492E-9DFD-5F07079A04D9}" type="datetimeFigureOut">
              <a:rPr lang="th-TH" smtClean="0"/>
              <a:t>03/08/60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BE91F-1FBE-44C1-A2DE-63CCDBB6E2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07841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709740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4589465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796AE-7B4A-492E-9DFD-5F07079A04D9}" type="datetimeFigureOut">
              <a:rPr lang="th-TH" smtClean="0"/>
              <a:t>03/08/60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BE91F-1FBE-44C1-A2DE-63CCDBB6E2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21305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825625"/>
            <a:ext cx="3886200" cy="435133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796AE-7B4A-492E-9DFD-5F07079A04D9}" type="datetimeFigureOut">
              <a:rPr lang="th-TH" smtClean="0"/>
              <a:t>03/08/60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BE91F-1FBE-44C1-A2DE-63CCDBB6E2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82978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7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3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3" y="2505077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796AE-7B4A-492E-9DFD-5F07079A04D9}" type="datetimeFigureOut">
              <a:rPr lang="th-TH" smtClean="0"/>
              <a:t>03/08/60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BE91F-1FBE-44C1-A2DE-63CCDBB6E2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87728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796AE-7B4A-492E-9DFD-5F07079A04D9}" type="datetimeFigureOut">
              <a:rPr lang="th-TH" smtClean="0"/>
              <a:t>03/08/60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BE91F-1FBE-44C1-A2DE-63CCDBB6E2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68552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796AE-7B4A-492E-9DFD-5F07079A04D9}" type="datetimeFigureOut">
              <a:rPr lang="th-TH" smtClean="0"/>
              <a:t>03/08/60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BE91F-1FBE-44C1-A2DE-63CCDBB6E2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69723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4" y="457200"/>
            <a:ext cx="294917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2" y="987426"/>
            <a:ext cx="4629151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4" y="2057401"/>
            <a:ext cx="294917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796AE-7B4A-492E-9DFD-5F07079A04D9}" type="datetimeFigureOut">
              <a:rPr lang="th-TH" smtClean="0"/>
              <a:t>03/08/60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BE91F-1FBE-44C1-A2DE-63CCDBB6E2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89818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4" y="457200"/>
            <a:ext cx="294917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2" y="987426"/>
            <a:ext cx="4629151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4" y="2057401"/>
            <a:ext cx="294917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796AE-7B4A-492E-9DFD-5F07079A04D9}" type="datetimeFigureOut">
              <a:rPr lang="th-TH" smtClean="0"/>
              <a:t>03/08/60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BE91F-1FBE-44C1-A2DE-63CCDBB6E2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76752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2" y="365125"/>
            <a:ext cx="7886700" cy="1325563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2" y="1825625"/>
            <a:ext cx="7886700" cy="435133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1" y="6356352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796AE-7B4A-492E-9DFD-5F07079A04D9}" type="datetimeFigureOut">
              <a:rPr lang="th-TH" smtClean="0"/>
              <a:t>03/08/60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2" y="6356352"/>
            <a:ext cx="30861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56352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BE91F-1FBE-44C1-A2DE-63CCDBB6E2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36303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6858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5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8.wmf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th-TH" sz="4800" b="1" dirty="0" smtClean="0">
                <a:latin typeface="+mn-lt"/>
              </a:rPr>
              <a:t>สถิติและการวัดทางระบาดวิทยาที่ควรรู้</a:t>
            </a:r>
            <a:endParaRPr lang="en-US" sz="4800" b="1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2708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Oval 2"/>
          <p:cNvSpPr>
            <a:spLocks noChangeArrowheads="1"/>
          </p:cNvSpPr>
          <p:nvPr/>
        </p:nvSpPr>
        <p:spPr bwMode="auto">
          <a:xfrm>
            <a:off x="1331121" y="333378"/>
            <a:ext cx="3118050" cy="1952625"/>
          </a:xfrm>
          <a:prstGeom prst="ellipse">
            <a:avLst/>
          </a:prstGeom>
          <a:solidFill>
            <a:srgbClr val="FFCCFF"/>
          </a:solidFill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580" tIns="34290" rIns="68580" bIns="3429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th-TH" altLang="th-TH" sz="2800" b="1" dirty="0">
                <a:solidFill>
                  <a:srgbClr val="0033CC"/>
                </a:solidFill>
                <a:latin typeface="Jasmine News"/>
                <a:ea typeface="Jasmine News"/>
                <a:cs typeface="Jasmine News"/>
              </a:rPr>
              <a:t>เมือง</a:t>
            </a:r>
            <a:endParaRPr lang="en-US" altLang="th-TH" sz="2800" b="1" dirty="0">
              <a:solidFill>
                <a:srgbClr val="0033CC"/>
              </a:solidFill>
              <a:latin typeface="Jasmine News"/>
              <a:ea typeface="Jasmine News"/>
              <a:cs typeface="Jasmine News"/>
            </a:endParaRPr>
          </a:p>
          <a:p>
            <a:pPr algn="ctr"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endParaRPr lang="en-US" altLang="th-TH" sz="2800" b="1" dirty="0">
              <a:solidFill>
                <a:srgbClr val="0033CC"/>
              </a:solidFill>
              <a:latin typeface="Jasmine News"/>
              <a:ea typeface="Jasmine News"/>
              <a:cs typeface="Jasmine News"/>
            </a:endParaRPr>
          </a:p>
          <a:p>
            <a:pPr algn="ctr"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en-US" altLang="th-TH" sz="2800" b="1" dirty="0">
                <a:solidFill>
                  <a:srgbClr val="0033CC"/>
                </a:solidFill>
                <a:latin typeface="Jasmine News"/>
                <a:ea typeface="Jasmine News"/>
                <a:cs typeface="Jasmine News"/>
              </a:rPr>
              <a:t>DM =  1,600 </a:t>
            </a:r>
            <a:r>
              <a:rPr lang="en-US" altLang="th-TH" sz="2800" b="1" dirty="0" err="1">
                <a:solidFill>
                  <a:srgbClr val="0033CC"/>
                </a:solidFill>
                <a:latin typeface="Jasmine News"/>
                <a:ea typeface="Jasmine News"/>
                <a:cs typeface="Jasmine News"/>
              </a:rPr>
              <a:t>ราย</a:t>
            </a:r>
            <a:endParaRPr lang="en-US" altLang="th-TH" sz="2800" b="1" dirty="0">
              <a:solidFill>
                <a:srgbClr val="0033CC"/>
              </a:solidFill>
              <a:latin typeface="Jasmine News"/>
              <a:ea typeface="Jasmine News"/>
              <a:cs typeface="Jasmine News"/>
            </a:endParaRPr>
          </a:p>
        </p:txBody>
      </p:sp>
      <p:sp>
        <p:nvSpPr>
          <p:cNvPr id="290819" name="Oval 3"/>
          <p:cNvSpPr>
            <a:spLocks noChangeArrowheads="1"/>
          </p:cNvSpPr>
          <p:nvPr/>
        </p:nvSpPr>
        <p:spPr bwMode="auto">
          <a:xfrm>
            <a:off x="5004200" y="320126"/>
            <a:ext cx="3344670" cy="1952625"/>
          </a:xfrm>
          <a:prstGeom prst="ellipse">
            <a:avLst/>
          </a:prstGeom>
          <a:solidFill>
            <a:srgbClr val="FFCCFF"/>
          </a:solidFill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580" tIns="34290" rIns="68580" bIns="3429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th-TH" altLang="th-TH" sz="2800" b="1" dirty="0">
                <a:solidFill>
                  <a:srgbClr val="0033CC"/>
                </a:solidFill>
                <a:latin typeface="Jasmine News"/>
                <a:ea typeface="Jasmine News"/>
                <a:cs typeface="Jasmine News"/>
              </a:rPr>
              <a:t>ชนบท</a:t>
            </a:r>
            <a:endParaRPr lang="en-US" altLang="th-TH" sz="2800" b="1" dirty="0">
              <a:solidFill>
                <a:srgbClr val="0033CC"/>
              </a:solidFill>
              <a:latin typeface="Jasmine News"/>
              <a:ea typeface="Jasmine News"/>
              <a:cs typeface="Jasmine News"/>
            </a:endParaRPr>
          </a:p>
          <a:p>
            <a:pPr algn="ctr"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endParaRPr lang="en-US" altLang="th-TH" sz="2800" b="1" dirty="0">
              <a:solidFill>
                <a:srgbClr val="0033CC"/>
              </a:solidFill>
              <a:latin typeface="Jasmine News"/>
              <a:ea typeface="Jasmine News"/>
              <a:cs typeface="Jasmine News"/>
            </a:endParaRPr>
          </a:p>
          <a:p>
            <a:pPr algn="ctr"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en-US" altLang="th-TH" sz="2800" b="1" dirty="0">
                <a:solidFill>
                  <a:srgbClr val="0033CC"/>
                </a:solidFill>
                <a:latin typeface="Jasmine News"/>
                <a:ea typeface="Jasmine News"/>
                <a:cs typeface="Jasmine News"/>
              </a:rPr>
              <a:t>DM = 32,000 </a:t>
            </a:r>
            <a:r>
              <a:rPr lang="en-US" altLang="th-TH" sz="2800" b="1" dirty="0" err="1">
                <a:solidFill>
                  <a:srgbClr val="0033CC"/>
                </a:solidFill>
                <a:latin typeface="Jasmine News"/>
                <a:ea typeface="Jasmine News"/>
                <a:cs typeface="Jasmine News"/>
              </a:rPr>
              <a:t>ราย</a:t>
            </a:r>
            <a:endParaRPr lang="en-US" altLang="th-TH" sz="2800" b="1" dirty="0">
              <a:solidFill>
                <a:srgbClr val="0033CC"/>
              </a:solidFill>
              <a:latin typeface="Jasmine News"/>
              <a:ea typeface="Jasmine News"/>
              <a:cs typeface="Jasmine News"/>
            </a:endParaRPr>
          </a:p>
        </p:txBody>
      </p:sp>
      <p:sp>
        <p:nvSpPr>
          <p:cNvPr id="290820" name="Text Box 4"/>
          <p:cNvSpPr txBox="1">
            <a:spLocks noChangeArrowheads="1"/>
          </p:cNvSpPr>
          <p:nvPr/>
        </p:nvSpPr>
        <p:spPr bwMode="auto">
          <a:xfrm>
            <a:off x="1751412" y="2438404"/>
            <a:ext cx="5305425" cy="346249"/>
          </a:xfrm>
          <a:prstGeom prst="rect">
            <a:avLst/>
          </a:prstGeom>
          <a:solidFill>
            <a:srgbClr val="6600CC"/>
          </a:solidFill>
          <a:ln w="12700">
            <a:solidFill>
              <a:srgbClr val="0000FF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68580" tIns="34290" rIns="68580" bIns="34290">
            <a:spAutoFit/>
          </a:bodyPr>
          <a:lstStyle/>
          <a:p>
            <a:pPr algn="ctr" eaLnBrk="1" hangingPunct="1">
              <a:defRPr/>
            </a:pPr>
            <a:r>
              <a:rPr lang="th-TH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Jasmine News" pitchFamily="18" charset="-34"/>
                <a:cs typeface="Jasmine News" pitchFamily="18" charset="-34"/>
              </a:rPr>
              <a:t>ชนบทมีปัญหาโรคเบาหวานมากกว่าเมือง</a:t>
            </a:r>
            <a:endParaRPr lang="en-US" sz="1800" b="1" dirty="0">
              <a:solidFill>
                <a:srgbClr val="6600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Jasmine News" pitchFamily="18" charset="-34"/>
              <a:cs typeface="Jasmine News" pitchFamily="18" charset="-34"/>
            </a:endParaRPr>
          </a:p>
        </p:txBody>
      </p:sp>
      <p:sp>
        <p:nvSpPr>
          <p:cNvPr id="290822" name="Oval 6"/>
          <p:cNvSpPr>
            <a:spLocks noChangeArrowheads="1"/>
          </p:cNvSpPr>
          <p:nvPr/>
        </p:nvSpPr>
        <p:spPr bwMode="auto">
          <a:xfrm>
            <a:off x="1331120" y="3429004"/>
            <a:ext cx="3319463" cy="2359025"/>
          </a:xfrm>
          <a:prstGeom prst="ellipse">
            <a:avLst/>
          </a:prstGeom>
          <a:solidFill>
            <a:srgbClr val="CCFFFF"/>
          </a:solidFill>
          <a:ln w="381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68580" tIns="34290" rIns="68580" bIns="3429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th-TH" altLang="th-TH" sz="2100" b="1">
                <a:solidFill>
                  <a:srgbClr val="0033CC"/>
                </a:solidFill>
                <a:latin typeface="Jasmine News"/>
                <a:ea typeface="Jasmine News"/>
                <a:cs typeface="Jasmine News"/>
              </a:rPr>
              <a:t>เมือง</a:t>
            </a:r>
            <a:endParaRPr lang="en-US" altLang="th-TH" sz="2100" b="1">
              <a:solidFill>
                <a:srgbClr val="0033CC"/>
              </a:solidFill>
              <a:latin typeface="Jasmine News"/>
              <a:ea typeface="Jasmine News"/>
              <a:cs typeface="Jasmine News"/>
            </a:endParaRPr>
          </a:p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th-TH" sz="1800" b="1">
                <a:solidFill>
                  <a:srgbClr val="0033CC"/>
                </a:solidFill>
                <a:latin typeface="Jasmine News"/>
                <a:ea typeface="Jasmine News"/>
                <a:cs typeface="Jasmine News"/>
              </a:rPr>
              <a:t>จำนวนประชาชน</a:t>
            </a:r>
            <a:r>
              <a:rPr lang="en-US" altLang="th-TH" sz="2100" b="1">
                <a:solidFill>
                  <a:srgbClr val="0033CC"/>
                </a:solidFill>
                <a:latin typeface="Jasmine News"/>
                <a:ea typeface="Jasmine News"/>
                <a:cs typeface="Jasmine News"/>
              </a:rPr>
              <a:t> =  60,000</a:t>
            </a:r>
          </a:p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th-TH" sz="2100" b="1">
                <a:solidFill>
                  <a:srgbClr val="0033CC"/>
                </a:solidFill>
                <a:latin typeface="Jasmine News"/>
                <a:ea typeface="Jasmine News"/>
                <a:cs typeface="Jasmine News"/>
              </a:rPr>
              <a:t>DM rate = 26.6 /1000</a:t>
            </a:r>
          </a:p>
        </p:txBody>
      </p:sp>
      <p:sp>
        <p:nvSpPr>
          <p:cNvPr id="290823" name="Oval 7"/>
          <p:cNvSpPr>
            <a:spLocks noChangeArrowheads="1"/>
          </p:cNvSpPr>
          <p:nvPr/>
        </p:nvSpPr>
        <p:spPr bwMode="auto">
          <a:xfrm>
            <a:off x="4658917" y="3284539"/>
            <a:ext cx="3342084" cy="2520951"/>
          </a:xfrm>
          <a:prstGeom prst="ellipse">
            <a:avLst/>
          </a:prstGeom>
          <a:solidFill>
            <a:srgbClr val="CCFFFF"/>
          </a:solidFill>
          <a:ln w="381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68580" tIns="34290" rIns="68580" bIns="3429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th-TH" altLang="th-TH" sz="1800" b="1" dirty="0">
                <a:solidFill>
                  <a:srgbClr val="0033CC"/>
                </a:solidFill>
                <a:latin typeface="Jasmine News"/>
                <a:ea typeface="Jasmine News"/>
                <a:cs typeface="Jasmine News"/>
              </a:rPr>
              <a:t>ชนบท</a:t>
            </a:r>
            <a:r>
              <a:rPr lang="en-US" altLang="th-TH" sz="1800" b="1" dirty="0">
                <a:solidFill>
                  <a:srgbClr val="0033CC"/>
                </a:solidFill>
                <a:latin typeface="Jasmine News"/>
                <a:ea typeface="Jasmine News"/>
                <a:cs typeface="Jasmine News"/>
              </a:rPr>
              <a:t> </a:t>
            </a:r>
          </a:p>
          <a:p>
            <a:pPr algn="ctr"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th-TH" sz="1800" b="1" dirty="0" err="1">
                <a:solidFill>
                  <a:srgbClr val="0033CC"/>
                </a:solidFill>
                <a:latin typeface="Jasmine News"/>
                <a:ea typeface="Jasmine News"/>
                <a:cs typeface="Jasmine News"/>
              </a:rPr>
              <a:t>จำนวนประชาชน</a:t>
            </a:r>
            <a:r>
              <a:rPr lang="en-US" altLang="th-TH" sz="1800" b="1" dirty="0">
                <a:solidFill>
                  <a:srgbClr val="0033CC"/>
                </a:solidFill>
                <a:latin typeface="Jasmine News"/>
                <a:ea typeface="Jasmine News"/>
                <a:cs typeface="Jasmine News"/>
              </a:rPr>
              <a:t> = 3,000,000</a:t>
            </a:r>
          </a:p>
          <a:p>
            <a:pPr algn="ctr"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th-TH" sz="1800" b="1" dirty="0">
                <a:solidFill>
                  <a:srgbClr val="0033CC"/>
                </a:solidFill>
                <a:latin typeface="Jasmine News"/>
                <a:ea typeface="Jasmine News"/>
                <a:cs typeface="Jasmine News"/>
              </a:rPr>
              <a:t>DM rate = 10.6 /1000</a:t>
            </a:r>
          </a:p>
        </p:txBody>
      </p:sp>
      <p:sp>
        <p:nvSpPr>
          <p:cNvPr id="290824" name="Text Box 8"/>
          <p:cNvSpPr txBox="1">
            <a:spLocks noChangeArrowheads="1"/>
          </p:cNvSpPr>
          <p:nvPr/>
        </p:nvSpPr>
        <p:spPr bwMode="auto">
          <a:xfrm>
            <a:off x="2897984" y="6021389"/>
            <a:ext cx="4050507" cy="300082"/>
          </a:xfrm>
          <a:prstGeom prst="rect">
            <a:avLst/>
          </a:prstGeom>
          <a:solidFill>
            <a:srgbClr val="FFFF99"/>
          </a:solidFill>
          <a:ln w="12700">
            <a:solidFill>
              <a:srgbClr val="0000CC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sz="1500" b="1">
                <a:latin typeface="Jasmine News"/>
                <a:ea typeface="Jasmine News"/>
                <a:cs typeface="Jasmine News"/>
              </a:rPr>
              <a:t>เมืองมีปัญหาโรคเบาหวานมากกว่า ชนบท</a:t>
            </a:r>
            <a:endParaRPr lang="th-TH" altLang="th-TH" sz="3600" b="1">
              <a:latin typeface="Jasmine News"/>
              <a:ea typeface="Jasmine News"/>
              <a:cs typeface="Jasmine News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369727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0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0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0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0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08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08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0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0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0818" grpId="0" animBg="1"/>
      <p:bldP spid="290819" grpId="0" animBg="1"/>
      <p:bldP spid="290820" grpId="0" animBg="1"/>
      <p:bldP spid="290822" grpId="0" animBg="1" autoUpdateAnimBg="0"/>
      <p:bldP spid="290823" grpId="0" animBg="1" autoUpdateAnimBg="0"/>
      <p:bldP spid="290824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Text Box 2"/>
          <p:cNvSpPr txBox="1">
            <a:spLocks noChangeArrowheads="1"/>
          </p:cNvSpPr>
          <p:nvPr/>
        </p:nvSpPr>
        <p:spPr bwMode="auto">
          <a:xfrm>
            <a:off x="2465786" y="404817"/>
            <a:ext cx="4906565" cy="57708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68580" tIns="34290" rIns="68580" bIns="34290">
            <a:spAutoFit/>
          </a:bodyPr>
          <a:lstStyle/>
          <a:p>
            <a:pPr defTabSz="571500">
              <a:defRPr/>
            </a:pPr>
            <a:r>
              <a:rPr lang="th-TH" sz="33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Jasmine News" pitchFamily="18" charset="-34"/>
                <a:cs typeface="Jasmine News" pitchFamily="18" charset="-34"/>
              </a:rPr>
              <a:t>การวัด อัตรา การเกิดโรค</a:t>
            </a:r>
            <a:endParaRPr lang="en-US" sz="33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Jasmine News" pitchFamily="18" charset="-34"/>
              <a:cs typeface="Jasmine News" pitchFamily="18" charset="-34"/>
            </a:endParaRPr>
          </a:p>
        </p:txBody>
      </p:sp>
      <p:sp>
        <p:nvSpPr>
          <p:cNvPr id="292867" name="Text Box 3"/>
          <p:cNvSpPr txBox="1">
            <a:spLocks noChangeArrowheads="1"/>
          </p:cNvSpPr>
          <p:nvPr/>
        </p:nvSpPr>
        <p:spPr bwMode="auto">
          <a:xfrm>
            <a:off x="1625204" y="1428751"/>
            <a:ext cx="6004322" cy="29500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68580" tIns="34290" rIns="68580" bIns="34290">
            <a:spAutoFit/>
          </a:bodyPr>
          <a:lstStyle/>
          <a:p>
            <a:pPr defTabSz="571500">
              <a:lnSpc>
                <a:spcPct val="120000"/>
              </a:lnSpc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Jasmine News" pitchFamily="18" charset="-34"/>
                <a:cs typeface="Jasmine News" pitchFamily="18" charset="-34"/>
              </a:rPr>
              <a:t>การนับ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Jasmine News" pitchFamily="18" charset="-34"/>
                <a:cs typeface="Jasmine News" pitchFamily="18" charset="-34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Jasmine News" pitchFamily="18" charset="-34"/>
                <a:cs typeface="Jasmine News" pitchFamily="18" charset="-34"/>
              </a:rPr>
              <a:t>จำนวน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Jasmine News" pitchFamily="18" charset="-34"/>
                <a:cs typeface="Jasmine News" pitchFamily="18" charset="-34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Jasmine News" pitchFamily="18" charset="-34"/>
                <a:cs typeface="Jasmine News" pitchFamily="18" charset="-34"/>
              </a:rPr>
              <a:t>การเกิดโรค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Jasmine News" pitchFamily="18" charset="-34"/>
                <a:cs typeface="Jasmine News" pitchFamily="18" charset="-34"/>
              </a:rPr>
              <a:t>:</a:t>
            </a:r>
          </a:p>
          <a:p>
            <a:pPr marL="428625" lvl="1" defTabSz="571500">
              <a:lnSpc>
                <a:spcPct val="120000"/>
              </a:lnSpc>
              <a:buClr>
                <a:schemeClr val="folHlink"/>
              </a:buClr>
              <a:buFont typeface="Wingdings" pitchFamily="2" charset="2"/>
              <a:buChar char="q"/>
              <a:defRPr/>
            </a:pPr>
            <a:r>
              <a:rPr lang="en-US" sz="3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Jasmine News" pitchFamily="18" charset="-34"/>
                <a:cs typeface="Jasmine News" pitchFamily="18" charset="-34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Jasmine News" pitchFamily="18" charset="-34"/>
                <a:cs typeface="Jasmine News" pitchFamily="18" charset="-34"/>
              </a:rPr>
              <a:t>ไม่สามารถนำมา</a:t>
            </a:r>
            <a:r>
              <a:rPr lang="en-US" sz="3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Jasmine News" pitchFamily="18" charset="-34"/>
                <a:cs typeface="Jasmine News" pitchFamily="18" charset="-34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Jasmine News" pitchFamily="18" charset="-34"/>
                <a:cs typeface="Jasmine News" pitchFamily="18" charset="-34"/>
              </a:rPr>
              <a:t>เปรียบเทียบ</a:t>
            </a:r>
            <a:r>
              <a:rPr lang="en-US" sz="3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Jasmine News" pitchFamily="18" charset="-34"/>
                <a:cs typeface="Jasmine News" pitchFamily="18" charset="-34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Jasmine News" pitchFamily="18" charset="-34"/>
                <a:cs typeface="Jasmine News" pitchFamily="18" charset="-34"/>
              </a:rPr>
              <a:t>กันได้</a:t>
            </a:r>
            <a:endParaRPr lang="en-US" sz="3000" b="1" dirty="0">
              <a:effectLst>
                <a:outerShdw blurRad="38100" dist="38100" dir="2700000" algn="tl">
                  <a:srgbClr val="C0C0C0"/>
                </a:outerShdw>
              </a:effectLst>
              <a:latin typeface="Jasmine News" pitchFamily="18" charset="-34"/>
              <a:cs typeface="Jasmine News" pitchFamily="18" charset="-34"/>
            </a:endParaRPr>
          </a:p>
          <a:p>
            <a:pPr marL="428625" lvl="1" defTabSz="571500">
              <a:lnSpc>
                <a:spcPct val="120000"/>
              </a:lnSpc>
              <a:buClr>
                <a:schemeClr val="folHlink"/>
              </a:buClr>
              <a:buFont typeface="Wingdings" pitchFamily="2" charset="2"/>
              <a:buChar char="q"/>
              <a:defRPr/>
            </a:pPr>
            <a:r>
              <a:rPr lang="en-US" sz="3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Jasmine News" pitchFamily="18" charset="-34"/>
                <a:cs typeface="Jasmine News" pitchFamily="18" charset="-34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Jasmine News" pitchFamily="18" charset="-34"/>
                <a:cs typeface="Jasmine News" pitchFamily="18" charset="-34"/>
              </a:rPr>
              <a:t>ไม่สามารถระบุความเสี่ยงของการเกิดโรค</a:t>
            </a:r>
            <a:endParaRPr lang="en-US" sz="3000" b="1" dirty="0">
              <a:effectLst>
                <a:outerShdw blurRad="38100" dist="38100" dir="2700000" algn="tl">
                  <a:srgbClr val="C0C0C0"/>
                </a:outerShdw>
              </a:effectLst>
              <a:latin typeface="Jasmine News" pitchFamily="18" charset="-34"/>
              <a:cs typeface="Jasmine News" pitchFamily="18" charset="-34"/>
            </a:endParaRPr>
          </a:p>
        </p:txBody>
      </p:sp>
      <p:sp>
        <p:nvSpPr>
          <p:cNvPr id="292868" name="Text Box 4"/>
          <p:cNvSpPr txBox="1">
            <a:spLocks noChangeArrowheads="1"/>
          </p:cNvSpPr>
          <p:nvPr/>
        </p:nvSpPr>
        <p:spPr bwMode="auto">
          <a:xfrm>
            <a:off x="1571626" y="4500563"/>
            <a:ext cx="6107907" cy="700192"/>
          </a:xfrm>
          <a:prstGeom prst="rect">
            <a:avLst/>
          </a:prstGeom>
          <a:solidFill>
            <a:srgbClr val="660033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68580" tIns="34290" rIns="68580" bIns="34290">
            <a:spAutoFit/>
          </a:bodyPr>
          <a:lstStyle/>
          <a:p>
            <a:pPr algn="ctr" defTabSz="571500">
              <a:defRPr/>
            </a:pPr>
            <a:r>
              <a:rPr lang="th-TH" sz="41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Jasmine News" pitchFamily="18" charset="-34"/>
                <a:cs typeface="Jasmine News" pitchFamily="18" charset="-34"/>
              </a:rPr>
              <a:t>ใช้อัตราในการเปรียบเทียบ</a:t>
            </a:r>
            <a:endParaRPr lang="en-US" sz="4100" b="1" u="sng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Jasmine News" pitchFamily="18" charset="-34"/>
              <a:cs typeface="Jasmine News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65914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2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28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2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92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2868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653449" y="234088"/>
            <a:ext cx="1487091" cy="8763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h-TH" sz="4400" b="1" u="sng" dirty="0">
                <a:solidFill>
                  <a:srgbClr val="0000FF"/>
                </a:solidFill>
                <a:latin typeface="Times New Roman" pitchFamily="18" charset="0"/>
                <a:cs typeface="JasmineUPC" pitchFamily="18" charset="-34"/>
              </a:rPr>
              <a:t>อัตรา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668740" y="1135722"/>
            <a:ext cx="7970293" cy="4639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8580" tIns="34290" rIns="68580" bIns="34290">
            <a:spAutoFit/>
          </a:bodyPr>
          <a:lstStyle/>
          <a:p>
            <a:pPr>
              <a:defRPr/>
            </a:pPr>
            <a:r>
              <a:rPr lang="en-US" sz="2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ngsana New" pitchFamily="18" charset="-34"/>
              </a:rPr>
              <a:t>X =</a:t>
            </a:r>
            <a:r>
              <a:rPr lang="th-TH" sz="2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ngsana New" pitchFamily="18" charset="-34"/>
              </a:rPr>
              <a:t>	จำนวนคนที่เกิดเหตุการณ์ภายใต้เงื่อนเวลา</a:t>
            </a:r>
          </a:p>
          <a:p>
            <a:pPr>
              <a:defRPr/>
            </a:pPr>
            <a:r>
              <a:rPr lang="en-US" sz="2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ngsana New" pitchFamily="18" charset="-34"/>
              </a:rPr>
              <a:t>Y</a:t>
            </a:r>
            <a:r>
              <a:rPr lang="th-TH" sz="2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ngsana New" pitchFamily="18" charset="-34"/>
              </a:rPr>
              <a:t> </a:t>
            </a:r>
            <a:r>
              <a:rPr lang="en-US" sz="2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ngsana New" pitchFamily="18" charset="-34"/>
              </a:rPr>
              <a:t>=	</a:t>
            </a:r>
            <a:r>
              <a:rPr lang="th-TH" sz="2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ngsana New" pitchFamily="18" charset="-34"/>
              </a:rPr>
              <a:t>จำนวนคนที่เกี่ยวข้องกับเหตุการณ์ภายใต้เงื่อนเวลาเดียวกัน</a:t>
            </a:r>
            <a:r>
              <a:rPr lang="en-US" sz="2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ngsana New" pitchFamily="18" charset="-34"/>
              </a:rPr>
              <a:t>K =</a:t>
            </a:r>
            <a:r>
              <a:rPr lang="th-TH" sz="2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ngsana New" pitchFamily="18" charset="-34"/>
              </a:rPr>
              <a:t>	ค่าคงที่ กำหนดให้มีค่า </a:t>
            </a:r>
            <a:r>
              <a:rPr lang="en-US" sz="2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ngsana New" pitchFamily="18" charset="-34"/>
              </a:rPr>
              <a:t>100,  1,000,  10,000,  100,000</a:t>
            </a:r>
            <a:br>
              <a:rPr lang="en-US" sz="2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ngsana New" pitchFamily="18" charset="-34"/>
              </a:rPr>
            </a:br>
            <a:r>
              <a:rPr lang="en-US" sz="2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ngsana New" pitchFamily="18" charset="-34"/>
              </a:rPr>
              <a:t>          </a:t>
            </a:r>
            <a:r>
              <a:rPr lang="th-TH" sz="2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ngsana New" pitchFamily="18" charset="-34"/>
              </a:rPr>
              <a:t>โดยทั่วไปเลือกใช้ค่าที่ให้ผลลัพธ์เป็นจำนวนเต็ม</a:t>
            </a:r>
            <a:br>
              <a:rPr lang="th-TH" sz="2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ngsana New" pitchFamily="18" charset="-34"/>
              </a:rPr>
            </a:br>
            <a:r>
              <a:rPr lang="th-TH" sz="2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ngsana New" pitchFamily="18" charset="-34"/>
              </a:rPr>
              <a:t>          อย่างน้อย </a:t>
            </a:r>
            <a:r>
              <a:rPr lang="en-US" sz="2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ngsana New" pitchFamily="18" charset="-34"/>
              </a:rPr>
              <a:t>1</a:t>
            </a:r>
            <a:r>
              <a:rPr lang="th-TH" sz="2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ngsana New" pitchFamily="18" charset="-34"/>
              </a:rPr>
              <a:t> หลัก เช่น </a:t>
            </a:r>
            <a:r>
              <a:rPr lang="en-US" sz="2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ngsana New" pitchFamily="18" charset="-34"/>
              </a:rPr>
              <a:t> 5.4/1,000 (</a:t>
            </a:r>
            <a:r>
              <a:rPr lang="th-TH" sz="2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ngsana New" pitchFamily="18" charset="-34"/>
              </a:rPr>
              <a:t>ไม่ใช้ </a:t>
            </a:r>
            <a:r>
              <a:rPr lang="en-US" sz="2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ngsana New" pitchFamily="18" charset="-34"/>
              </a:rPr>
              <a:t> .54/1,000)</a:t>
            </a:r>
            <a:br>
              <a:rPr lang="en-US" sz="2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ngsana New" pitchFamily="18" charset="-34"/>
              </a:rPr>
            </a:br>
            <a:endParaRPr lang="en-US" sz="27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Angsana New" pitchFamily="18" charset="-34"/>
            </a:endParaRPr>
          </a:p>
          <a:p>
            <a:pPr>
              <a:defRPr/>
            </a:pPr>
            <a:endParaRPr lang="en-US" sz="2700" b="1" dirty="0">
              <a:effectLst>
                <a:outerShdw blurRad="38100" dist="38100" dir="2700000" algn="tl">
                  <a:srgbClr val="C0C0C0"/>
                </a:outerShdw>
              </a:effectLst>
              <a:latin typeface="Angsana New" pitchFamily="18" charset="-34"/>
            </a:endParaRPr>
          </a:p>
          <a:p>
            <a:pPr>
              <a:defRPr/>
            </a:pPr>
            <a:endParaRPr lang="en-US" sz="2700" b="1" dirty="0"/>
          </a:p>
          <a:p>
            <a:pPr algn="ctr">
              <a:defRPr/>
            </a:pPr>
            <a:endParaRPr lang="en-US" sz="2700" b="1" dirty="0" smtClean="0"/>
          </a:p>
          <a:p>
            <a:pPr algn="ctr">
              <a:defRPr/>
            </a:pPr>
            <a:endParaRPr lang="en-US" sz="2700" b="1" dirty="0"/>
          </a:p>
          <a:p>
            <a:pPr algn="ctr">
              <a:defRPr/>
            </a:pPr>
            <a:r>
              <a:rPr lang="en-US" sz="2700" b="1" dirty="0" err="1" smtClean="0"/>
              <a:t>ตัว</a:t>
            </a:r>
            <a:r>
              <a:rPr lang="en-US" sz="2700" b="1" dirty="0" err="1"/>
              <a:t>ตั้งเป็นส่วนหนึ่งของตัวหาร</a:t>
            </a:r>
            <a:endParaRPr lang="th-TH" sz="2700" b="1" dirty="0"/>
          </a:p>
        </p:txBody>
      </p:sp>
      <p:sp>
        <p:nvSpPr>
          <p:cNvPr id="18436" name="Text Box 7"/>
          <p:cNvSpPr txBox="1">
            <a:spLocks noChangeArrowheads="1"/>
          </p:cNvSpPr>
          <p:nvPr/>
        </p:nvSpPr>
        <p:spPr bwMode="auto">
          <a:xfrm>
            <a:off x="2371731" y="3688288"/>
            <a:ext cx="1143583" cy="1315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th-TH" sz="3300" b="1" dirty="0" smtClean="0">
                <a:solidFill>
                  <a:srgbClr val="0000FF"/>
                </a:solidFill>
                <a:latin typeface="Angsana New" panose="02020603050405020304" pitchFamily="18" charset="-34"/>
              </a:rPr>
              <a:t>    X  </a:t>
            </a:r>
            <a:r>
              <a:rPr lang="en-US" altLang="th-TH" sz="3300" b="1" dirty="0" err="1">
                <a:solidFill>
                  <a:srgbClr val="0000FF"/>
                </a:solidFill>
                <a:latin typeface="Angsana New" panose="02020603050405020304" pitchFamily="18" charset="-34"/>
              </a:rPr>
              <a:t>x</a:t>
            </a:r>
            <a:r>
              <a:rPr lang="en-US" altLang="th-TH" sz="3300" b="1" dirty="0">
                <a:solidFill>
                  <a:srgbClr val="0000FF"/>
                </a:solidFill>
                <a:latin typeface="Angsana New" panose="02020603050405020304" pitchFamily="18" charset="-34"/>
              </a:rPr>
              <a:t> </a:t>
            </a:r>
            <a:r>
              <a:rPr lang="en-US" altLang="th-TH" sz="3600" b="1" dirty="0">
                <a:solidFill>
                  <a:srgbClr val="0000FF"/>
                </a:solidFill>
                <a:latin typeface="Angsana New" panose="02020603050405020304" pitchFamily="18" charset="-34"/>
              </a:rPr>
              <a:t>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th-TH" sz="4500" b="1" dirty="0" smtClean="0">
                <a:solidFill>
                  <a:srgbClr val="0000FF"/>
                </a:solidFill>
                <a:latin typeface="Angsana New" panose="02020603050405020304" pitchFamily="18" charset="-34"/>
              </a:rPr>
              <a:t>  y</a:t>
            </a:r>
            <a:endParaRPr lang="en-US" altLang="th-TH" sz="4500" b="1" dirty="0">
              <a:solidFill>
                <a:srgbClr val="0000FF"/>
              </a:solidFill>
              <a:latin typeface="Angsana New" panose="02020603050405020304" pitchFamily="18" charset="-34"/>
            </a:endParaRPr>
          </a:p>
        </p:txBody>
      </p:sp>
      <p:cxnSp>
        <p:nvCxnSpPr>
          <p:cNvPr id="8" name="ตัวเชื่อมต่อตรง 7"/>
          <p:cNvCxnSpPr/>
          <p:nvPr/>
        </p:nvCxnSpPr>
        <p:spPr>
          <a:xfrm>
            <a:off x="2643188" y="4858355"/>
            <a:ext cx="482204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38" name="TextBox 8"/>
          <p:cNvSpPr txBox="1">
            <a:spLocks noChangeArrowheads="1"/>
          </p:cNvSpPr>
          <p:nvPr/>
        </p:nvSpPr>
        <p:spPr bwMode="auto">
          <a:xfrm>
            <a:off x="3711714" y="3988369"/>
            <a:ext cx="3918380" cy="715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th-TH" sz="2100" dirty="0"/>
              <a:t>x = </a:t>
            </a:r>
            <a:r>
              <a:rPr lang="th-TH" altLang="th-TH" sz="2100" dirty="0"/>
              <a:t>คนที่ป่วยเป็นโรคเบาหวาน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th-TH" sz="2100" dirty="0"/>
              <a:t>y</a:t>
            </a:r>
            <a:r>
              <a:rPr lang="th-TH" altLang="th-TH" sz="2100" dirty="0"/>
              <a:t>  </a:t>
            </a:r>
            <a:r>
              <a:rPr lang="en-US" altLang="th-TH" sz="2100" dirty="0"/>
              <a:t>=</a:t>
            </a:r>
            <a:r>
              <a:rPr lang="th-TH" altLang="th-TH" sz="2100" dirty="0"/>
              <a:t> คนที่เป็นกลุ่มเสี่ยงต่อการป่วยเป็นโรคเบาหวาน</a:t>
            </a:r>
          </a:p>
        </p:txBody>
      </p:sp>
    </p:spTree>
    <p:extLst>
      <p:ext uri="{BB962C8B-B14F-4D97-AF65-F5344CB8AC3E}">
        <p14:creationId xmlns:p14="http://schemas.microsoft.com/office/powerpoint/2010/main" val="44430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title" idx="4294967295"/>
          </p:nvPr>
        </p:nvSpPr>
        <p:spPr>
          <a:xfrm>
            <a:off x="2736057" y="333375"/>
            <a:ext cx="3570686" cy="1143000"/>
          </a:xfrm>
          <a:solidFill>
            <a:srgbClr val="FFFFCC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th-TH" altLang="th-TH" sz="4900" b="1" dirty="0">
                <a:solidFill>
                  <a:srgbClr val="006600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อัตรา </a:t>
            </a:r>
            <a:r>
              <a:rPr lang="en-US" altLang="th-TH" sz="4900" b="1" dirty="0">
                <a:solidFill>
                  <a:srgbClr val="006600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(rate)</a:t>
            </a:r>
            <a:endParaRPr lang="th-TH" altLang="th-TH" sz="4900" b="1" dirty="0">
              <a:solidFill>
                <a:srgbClr val="006600"/>
              </a:solidFill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20483" name="Rectangle 12"/>
          <p:cNvSpPr>
            <a:spLocks noChangeArrowheads="1"/>
          </p:cNvSpPr>
          <p:nvPr/>
        </p:nvSpPr>
        <p:spPr bwMode="auto">
          <a:xfrm>
            <a:off x="1601391" y="2636839"/>
            <a:ext cx="2171700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th-TH" sz="3300" b="1" u="sng">
                <a:solidFill>
                  <a:srgbClr val="0000FF"/>
                </a:solidFill>
                <a:latin typeface="Angsana New" panose="02020603050405020304" pitchFamily="18" charset="-34"/>
              </a:rPr>
              <a:t>1.</a:t>
            </a:r>
            <a:r>
              <a:rPr lang="th-TH" altLang="th-TH" sz="3300" b="1" u="sng">
                <a:solidFill>
                  <a:srgbClr val="0000FF"/>
                </a:solidFill>
                <a:latin typeface="Angsana New" panose="02020603050405020304" pitchFamily="18" charset="-34"/>
              </a:rPr>
              <a:t> อัตราการป่วย</a:t>
            </a:r>
          </a:p>
        </p:txBody>
      </p:sp>
      <p:sp>
        <p:nvSpPr>
          <p:cNvPr id="20484" name="Text Box 13"/>
          <p:cNvSpPr txBox="1">
            <a:spLocks noChangeArrowheads="1"/>
          </p:cNvSpPr>
          <p:nvPr/>
        </p:nvSpPr>
        <p:spPr bwMode="auto">
          <a:xfrm>
            <a:off x="1428752" y="3581404"/>
            <a:ext cx="2188741" cy="1915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th-TH" sz="3000" b="1">
                <a:solidFill>
                  <a:srgbClr val="0000FF"/>
                </a:solidFill>
                <a:latin typeface="Angsana New" panose="02020603050405020304" pitchFamily="18" charset="-34"/>
              </a:rPr>
              <a:t>1.1 </a:t>
            </a:r>
            <a:r>
              <a:rPr lang="th-TH" altLang="th-TH" sz="3000" b="1">
                <a:solidFill>
                  <a:srgbClr val="0000FF"/>
                </a:solidFill>
                <a:latin typeface="Angsana New" panose="02020603050405020304" pitchFamily="18" charset="-34"/>
              </a:rPr>
              <a:t>อัตราอุบัติการณ์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th-TH" sz="3000" b="1">
                <a:solidFill>
                  <a:srgbClr val="0000FF"/>
                </a:solidFill>
                <a:latin typeface="Angsana New" panose="02020603050405020304" pitchFamily="18" charset="-34"/>
              </a:rPr>
              <a:t>1.2 </a:t>
            </a:r>
            <a:r>
              <a:rPr lang="th-TH" altLang="th-TH" sz="3000" b="1">
                <a:solidFill>
                  <a:srgbClr val="0000FF"/>
                </a:solidFill>
                <a:latin typeface="Angsana New" panose="02020603050405020304" pitchFamily="18" charset="-34"/>
              </a:rPr>
              <a:t>อัตราความชุก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th-TH" sz="3000" b="1">
                <a:solidFill>
                  <a:srgbClr val="0000FF"/>
                </a:solidFill>
                <a:latin typeface="Angsana New" panose="02020603050405020304" pitchFamily="18" charset="-34"/>
              </a:rPr>
              <a:t>1.3</a:t>
            </a:r>
            <a:r>
              <a:rPr lang="th-TH" altLang="th-TH" sz="3000" b="1">
                <a:solidFill>
                  <a:srgbClr val="0000FF"/>
                </a:solidFill>
                <a:latin typeface="Angsana New" panose="02020603050405020304" pitchFamily="18" charset="-34"/>
              </a:rPr>
              <a:t> อัตราป่วย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th-TH" sz="3000" b="1">
                <a:solidFill>
                  <a:srgbClr val="0000FF"/>
                </a:solidFill>
                <a:latin typeface="Angsana New" panose="02020603050405020304" pitchFamily="18" charset="-34"/>
              </a:rPr>
              <a:t>1.4</a:t>
            </a:r>
            <a:r>
              <a:rPr lang="th-TH" altLang="th-TH" sz="3000" b="1">
                <a:solidFill>
                  <a:srgbClr val="0000FF"/>
                </a:solidFill>
                <a:latin typeface="Angsana New" panose="02020603050405020304" pitchFamily="18" charset="-34"/>
              </a:rPr>
              <a:t> อัตราป่วยเฉพาะ</a:t>
            </a:r>
          </a:p>
        </p:txBody>
      </p:sp>
      <p:sp>
        <p:nvSpPr>
          <p:cNvPr id="20485" name="Rectangle 14"/>
          <p:cNvSpPr>
            <a:spLocks noChangeArrowheads="1"/>
          </p:cNvSpPr>
          <p:nvPr/>
        </p:nvSpPr>
        <p:spPr bwMode="auto">
          <a:xfrm>
            <a:off x="4301729" y="2750321"/>
            <a:ext cx="3543300" cy="577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th-TH" sz="3300" b="1" u="sng">
                <a:solidFill>
                  <a:srgbClr val="0000FF"/>
                </a:solidFill>
                <a:latin typeface="Angsana New" panose="02020603050405020304" pitchFamily="18" charset="-34"/>
              </a:rPr>
              <a:t>2.</a:t>
            </a:r>
            <a:r>
              <a:rPr lang="th-TH" altLang="th-TH" sz="3300" b="1" u="sng">
                <a:solidFill>
                  <a:srgbClr val="0000FF"/>
                </a:solidFill>
                <a:latin typeface="Angsana New" panose="02020603050405020304" pitchFamily="18" charset="-34"/>
              </a:rPr>
              <a:t> อัตราการตาย</a:t>
            </a:r>
          </a:p>
        </p:txBody>
      </p:sp>
      <p:sp>
        <p:nvSpPr>
          <p:cNvPr id="20486" name="Text Box 15"/>
          <p:cNvSpPr txBox="1">
            <a:spLocks noChangeArrowheads="1"/>
          </p:cNvSpPr>
          <p:nvPr/>
        </p:nvSpPr>
        <p:spPr bwMode="auto">
          <a:xfrm>
            <a:off x="4686303" y="3581403"/>
            <a:ext cx="2607124" cy="1454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th-TH" sz="3000" b="1">
                <a:solidFill>
                  <a:srgbClr val="0000FF"/>
                </a:solidFill>
                <a:latin typeface="Angsana New" panose="02020603050405020304" pitchFamily="18" charset="-34"/>
              </a:rPr>
              <a:t>2.1 </a:t>
            </a:r>
            <a:r>
              <a:rPr lang="th-TH" altLang="th-TH" sz="3000" b="1">
                <a:solidFill>
                  <a:srgbClr val="0000FF"/>
                </a:solidFill>
                <a:latin typeface="Angsana New" panose="02020603050405020304" pitchFamily="18" charset="-34"/>
              </a:rPr>
              <a:t>อัตราตายอย่างหยาบ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th-TH" sz="3000" b="1">
                <a:solidFill>
                  <a:srgbClr val="0000FF"/>
                </a:solidFill>
                <a:latin typeface="Angsana New" panose="02020603050405020304" pitchFamily="18" charset="-34"/>
              </a:rPr>
              <a:t>2.2 </a:t>
            </a:r>
            <a:r>
              <a:rPr lang="th-TH" altLang="th-TH" sz="3000" b="1">
                <a:solidFill>
                  <a:srgbClr val="0000FF"/>
                </a:solidFill>
                <a:latin typeface="Angsana New" panose="02020603050405020304" pitchFamily="18" charset="-34"/>
              </a:rPr>
              <a:t>อัตราตายเฉพาะ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th-TH" sz="3000" b="1">
                <a:solidFill>
                  <a:srgbClr val="0000FF"/>
                </a:solidFill>
                <a:latin typeface="Angsana New" panose="02020603050405020304" pitchFamily="18" charset="-34"/>
              </a:rPr>
              <a:t>2.3</a:t>
            </a:r>
            <a:r>
              <a:rPr lang="th-TH" altLang="th-TH" sz="3000" b="1">
                <a:solidFill>
                  <a:srgbClr val="0000FF"/>
                </a:solidFill>
                <a:latin typeface="Angsana New" panose="02020603050405020304" pitchFamily="18" charset="-34"/>
              </a:rPr>
              <a:t> อัตราผู้ป่วยตาย</a:t>
            </a:r>
          </a:p>
        </p:txBody>
      </p:sp>
      <p:sp>
        <p:nvSpPr>
          <p:cNvPr id="20487" name="Line 16"/>
          <p:cNvSpPr>
            <a:spLocks noChangeShapeType="1"/>
          </p:cNvSpPr>
          <p:nvPr/>
        </p:nvSpPr>
        <p:spPr bwMode="auto">
          <a:xfrm>
            <a:off x="4171951" y="274320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8580" tIns="34290" rIns="68580" bIns="34290"/>
          <a:lstStyle/>
          <a:p>
            <a:endParaRPr lang="th-TH"/>
          </a:p>
        </p:txBody>
      </p:sp>
      <p:sp>
        <p:nvSpPr>
          <p:cNvPr id="20488" name="TextBox 9"/>
          <p:cNvSpPr txBox="1">
            <a:spLocks noChangeArrowheads="1"/>
          </p:cNvSpPr>
          <p:nvPr/>
        </p:nvSpPr>
        <p:spPr bwMode="auto">
          <a:xfrm>
            <a:off x="3545683" y="1773240"/>
            <a:ext cx="1541128" cy="577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sz="3300" b="1">
                <a:solidFill>
                  <a:srgbClr val="0000FF"/>
                </a:solidFill>
              </a:rPr>
              <a:t>ดัชนีสุขภาพ</a:t>
            </a:r>
          </a:p>
        </p:txBody>
      </p:sp>
      <p:sp>
        <p:nvSpPr>
          <p:cNvPr id="20489" name="TextBox 10"/>
          <p:cNvSpPr txBox="1">
            <a:spLocks noChangeArrowheads="1"/>
          </p:cNvSpPr>
          <p:nvPr/>
        </p:nvSpPr>
        <p:spPr bwMode="auto">
          <a:xfrm>
            <a:off x="4842274" y="5805491"/>
            <a:ext cx="2442015" cy="484748"/>
          </a:xfrm>
          <a:prstGeom prst="rect">
            <a:avLst/>
          </a:prstGeom>
          <a:noFill/>
          <a:ln w="9525">
            <a:solidFill>
              <a:srgbClr val="00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sz="2700" b="1">
                <a:solidFill>
                  <a:srgbClr val="0000FF"/>
                </a:solidFill>
              </a:rPr>
              <a:t>ตัวตั้ง </a:t>
            </a:r>
            <a:r>
              <a:rPr lang="en-US" altLang="th-TH" sz="2700" b="1">
                <a:solidFill>
                  <a:srgbClr val="0000FF"/>
                </a:solidFill>
              </a:rPr>
              <a:t>-</a:t>
            </a:r>
            <a:r>
              <a:rPr lang="th-TH" altLang="th-TH" sz="2700" b="1">
                <a:solidFill>
                  <a:srgbClr val="0000FF"/>
                </a:solidFill>
              </a:rPr>
              <a:t> ตัวหารจะต่างกัน</a:t>
            </a:r>
          </a:p>
        </p:txBody>
      </p:sp>
    </p:spTree>
    <p:extLst>
      <p:ext uri="{BB962C8B-B14F-4D97-AF65-F5344CB8AC3E}">
        <p14:creationId xmlns:p14="http://schemas.microsoft.com/office/powerpoint/2010/main" val="196551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18048" y="285752"/>
            <a:ext cx="6054328" cy="1127125"/>
          </a:xfrm>
          <a:ln>
            <a:noFill/>
          </a:ln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th-TH" sz="3400" b="1" dirty="0">
                <a:solidFill>
                  <a:srgbClr val="006600"/>
                </a:solidFill>
                <a:latin typeface="Browallia New" pitchFamily="34" charset="-34"/>
                <a:cs typeface="Browallia New" pitchFamily="34" charset="-34"/>
              </a:rPr>
              <a:t>อัตราการป่วย</a:t>
            </a:r>
            <a:r>
              <a:rPr lang="en-US" sz="3600" b="1" dirty="0">
                <a:solidFill>
                  <a:srgbClr val="006600"/>
                </a:solidFill>
                <a:latin typeface="Browallia New" pitchFamily="34" charset="-34"/>
                <a:cs typeface="Browallia New" pitchFamily="34" charset="-34"/>
              </a:rPr>
              <a:t> </a:t>
            </a:r>
            <a:r>
              <a:rPr lang="en-US" sz="2900" b="1" dirty="0">
                <a:solidFill>
                  <a:srgbClr val="006600"/>
                </a:solidFill>
                <a:latin typeface="Browallia New" pitchFamily="34" charset="-34"/>
                <a:cs typeface="Browallia New" pitchFamily="34" charset="-34"/>
              </a:rPr>
              <a:t>(Morbidity Rates)</a:t>
            </a:r>
            <a:endParaRPr lang="th-TH" sz="3600" b="1" dirty="0">
              <a:solidFill>
                <a:srgbClr val="006600"/>
              </a:solidFill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18339" y="1700213"/>
            <a:ext cx="8401051" cy="4800600"/>
          </a:xfrm>
          <a:ln>
            <a:solidFill>
              <a:srgbClr val="002060"/>
            </a:solidFill>
            <a:miter lim="800000"/>
            <a:headEnd/>
            <a:tailEnd/>
          </a:ln>
        </p:spPr>
        <p:txBody>
          <a:bodyPr/>
          <a:lstStyle/>
          <a:p>
            <a:pPr marL="457200" indent="-457200">
              <a:spcBef>
                <a:spcPct val="50000"/>
              </a:spcBef>
              <a:buNone/>
            </a:pPr>
            <a:r>
              <a:rPr lang="th-TH" altLang="th-TH" sz="3000" b="1" dirty="0">
                <a:latin typeface="Angsana New" panose="02020603050405020304" pitchFamily="18" charset="-34"/>
                <a:cs typeface="Cordia New" panose="020B0304020202020204" pitchFamily="34" charset="-34"/>
              </a:rPr>
              <a:t>1. อัตราอุบัติการณ์</a:t>
            </a:r>
            <a:r>
              <a:rPr lang="en-US" altLang="th-TH" sz="3000" b="1" dirty="0">
                <a:latin typeface="Angsana New" panose="02020603050405020304" pitchFamily="18" charset="-34"/>
              </a:rPr>
              <a:t> (Incidence rate) </a:t>
            </a:r>
            <a:r>
              <a:rPr lang="th-TH" altLang="th-TH" sz="3000" b="1" dirty="0">
                <a:solidFill>
                  <a:srgbClr val="0000FF"/>
                </a:solidFill>
                <a:latin typeface="Angsana New" panose="02020603050405020304" pitchFamily="18" charset="-34"/>
                <a:cs typeface="Cordia New" panose="020B0304020202020204" pitchFamily="34" charset="-34"/>
              </a:rPr>
              <a:t>เป็นการวัดเฉพาะผู้ป่วยรายใหม่</a:t>
            </a:r>
            <a:endParaRPr lang="en-US" altLang="th-TH" sz="3000" b="1" dirty="0">
              <a:solidFill>
                <a:srgbClr val="0000FF"/>
              </a:solidFill>
              <a:latin typeface="Angsana New" panose="02020603050405020304" pitchFamily="18" charset="-34"/>
            </a:endParaRPr>
          </a:p>
          <a:p>
            <a:pPr marL="457200" indent="-457200">
              <a:spcBef>
                <a:spcPct val="50000"/>
              </a:spcBef>
              <a:buNone/>
            </a:pPr>
            <a:r>
              <a:rPr lang="th-TH" altLang="th-TH" sz="3000" b="1" dirty="0">
                <a:latin typeface="Angsana New" panose="02020603050405020304" pitchFamily="18" charset="-34"/>
                <a:cs typeface="Cordia New" panose="020B0304020202020204" pitchFamily="34" charset="-34"/>
              </a:rPr>
              <a:t>2. อัตราความชุกของโรค </a:t>
            </a:r>
            <a:r>
              <a:rPr lang="en-US" altLang="th-TH" sz="3000" b="1" dirty="0">
                <a:latin typeface="Angsana New" panose="02020603050405020304" pitchFamily="18" charset="-34"/>
              </a:rPr>
              <a:t>(Prevalence rate) </a:t>
            </a:r>
            <a:r>
              <a:rPr lang="th-TH" altLang="th-TH" sz="3000" b="1" dirty="0">
                <a:solidFill>
                  <a:srgbClr val="0000FF"/>
                </a:solidFill>
                <a:latin typeface="Angsana New" panose="02020603050405020304" pitchFamily="18" charset="-34"/>
                <a:cs typeface="Cordia New" panose="020B0304020202020204" pitchFamily="34" charset="-34"/>
              </a:rPr>
              <a:t>เป็นการวัดจำนวนผู้ป่วยทุกราย (ทั้งเก่าและใหม่)</a:t>
            </a:r>
            <a:endParaRPr lang="en-US" altLang="th-TH" sz="3000" b="1" dirty="0">
              <a:solidFill>
                <a:srgbClr val="0000FF"/>
              </a:solidFill>
              <a:latin typeface="Angsana New" panose="02020603050405020304" pitchFamily="18" charset="-34"/>
            </a:endParaRPr>
          </a:p>
          <a:p>
            <a:pPr marL="457200" indent="-457200">
              <a:spcBef>
                <a:spcPct val="50000"/>
              </a:spcBef>
              <a:buNone/>
            </a:pPr>
            <a:r>
              <a:rPr lang="th-TH" altLang="th-TH" sz="3000" b="1" dirty="0">
                <a:latin typeface="Angsana New" panose="02020603050405020304" pitchFamily="18" charset="-34"/>
                <a:cs typeface="Cordia New" panose="020B0304020202020204" pitchFamily="34" charset="-34"/>
              </a:rPr>
              <a:t>3. อัตราป่วย</a:t>
            </a:r>
            <a:r>
              <a:rPr lang="en-US" altLang="th-TH" sz="3000" b="1" dirty="0">
                <a:latin typeface="Angsana New" panose="02020603050405020304" pitchFamily="18" charset="-34"/>
              </a:rPr>
              <a:t> (Attack rate) </a:t>
            </a:r>
            <a:r>
              <a:rPr lang="th-TH" altLang="th-TH" sz="3000" b="1" dirty="0">
                <a:solidFill>
                  <a:srgbClr val="0000FF"/>
                </a:solidFill>
                <a:latin typeface="Angsana New" panose="02020603050405020304" pitchFamily="18" charset="-34"/>
                <a:cs typeface="Cordia New" panose="020B0304020202020204" pitchFamily="34" charset="-34"/>
              </a:rPr>
              <a:t>คืออัตราอุบัติการณ์ที่มักใช้กับโรคติดเชื้อเฉียบพลัน หรือการ</a:t>
            </a:r>
            <a:r>
              <a:rPr lang="th-TH" altLang="th-TH" sz="3000" b="1" dirty="0" smtClean="0">
                <a:solidFill>
                  <a:srgbClr val="0000FF"/>
                </a:solidFill>
                <a:latin typeface="Angsana New" panose="02020603050405020304" pitchFamily="18" charset="-34"/>
                <a:cs typeface="Cordia New" panose="020B0304020202020204" pitchFamily="34" charset="-34"/>
              </a:rPr>
              <a:t>ระบาด</a:t>
            </a:r>
          </a:p>
          <a:p>
            <a:pPr marL="457200" indent="-457200">
              <a:spcBef>
                <a:spcPct val="50000"/>
              </a:spcBef>
              <a:buNone/>
            </a:pPr>
            <a:endParaRPr lang="th-TH" altLang="th-TH" sz="3000" b="1" dirty="0">
              <a:solidFill>
                <a:srgbClr val="0000FF"/>
              </a:solidFill>
              <a:latin typeface="Angsana New" panose="02020603050405020304" pitchFamily="18" charset="-34"/>
              <a:cs typeface="Cordia New" panose="020B0304020202020204" pitchFamily="34" charset="-34"/>
            </a:endParaRPr>
          </a:p>
          <a:p>
            <a:pPr marL="457200" indent="-457200">
              <a:spcBef>
                <a:spcPct val="50000"/>
              </a:spcBef>
              <a:buNone/>
            </a:pPr>
            <a:endParaRPr lang="th-TH" altLang="th-TH" sz="3000" b="1" dirty="0" smtClean="0">
              <a:solidFill>
                <a:srgbClr val="0000FF"/>
              </a:solidFill>
              <a:latin typeface="Angsana New" panose="02020603050405020304" pitchFamily="18" charset="-34"/>
              <a:cs typeface="Cordia New" panose="020B0304020202020204" pitchFamily="34" charset="-34"/>
            </a:endParaRPr>
          </a:p>
          <a:p>
            <a:pPr marL="457200" indent="-457200">
              <a:spcBef>
                <a:spcPct val="50000"/>
              </a:spcBef>
              <a:buNone/>
            </a:pPr>
            <a:endParaRPr lang="th-TH" altLang="th-TH" sz="3000" b="1" dirty="0" smtClean="0">
              <a:solidFill>
                <a:srgbClr val="0000FF"/>
              </a:solidFill>
              <a:latin typeface="Angsana New" panose="02020603050405020304" pitchFamily="18" charset="-34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14041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3"/>
          <p:cNvSpPr txBox="1">
            <a:spLocks noChangeArrowheads="1"/>
          </p:cNvSpPr>
          <p:nvPr/>
        </p:nvSpPr>
        <p:spPr bwMode="auto">
          <a:xfrm>
            <a:off x="2321720" y="214314"/>
            <a:ext cx="4743451" cy="700192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th-TH" altLang="th-TH" sz="3600" b="1">
                <a:solidFill>
                  <a:srgbClr val="0000FF"/>
                </a:solidFill>
                <a:latin typeface="Angsana New" panose="02020603050405020304" pitchFamily="18" charset="-34"/>
              </a:rPr>
              <a:t>อัตราอุบัติการณ์</a:t>
            </a:r>
            <a:r>
              <a:rPr lang="en-US" altLang="th-TH" sz="4100" b="1">
                <a:solidFill>
                  <a:srgbClr val="0000FF"/>
                </a:solidFill>
                <a:latin typeface="Angsana New" panose="02020603050405020304" pitchFamily="18" charset="-34"/>
              </a:rPr>
              <a:t> </a:t>
            </a:r>
            <a:r>
              <a:rPr lang="en-US" altLang="th-TH" sz="3300" b="1">
                <a:solidFill>
                  <a:srgbClr val="0000FF"/>
                </a:solidFill>
                <a:latin typeface="Angsana New" panose="02020603050405020304" pitchFamily="18" charset="-34"/>
              </a:rPr>
              <a:t>(Incidence Rate)</a:t>
            </a:r>
            <a:endParaRPr lang="th-TH" altLang="th-TH" sz="3300" b="1">
              <a:solidFill>
                <a:srgbClr val="0000FF"/>
              </a:solidFill>
              <a:latin typeface="Angsana New" panose="02020603050405020304" pitchFamily="18" charset="-34"/>
            </a:endParaRPr>
          </a:p>
        </p:txBody>
      </p:sp>
      <p:sp>
        <p:nvSpPr>
          <p:cNvPr id="24579" name="TextBox 5"/>
          <p:cNvSpPr txBox="1">
            <a:spLocks noChangeArrowheads="1"/>
          </p:cNvSpPr>
          <p:nvPr/>
        </p:nvSpPr>
        <p:spPr bwMode="auto">
          <a:xfrm>
            <a:off x="4598242" y="3358434"/>
            <a:ext cx="3955250" cy="20390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b="1" dirty="0"/>
              <a:t>เน้น ตัวหาร คือ ประชากรกลุ่มเสี่ยง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b="1" dirty="0"/>
              <a:t>ไข้เลือดออก     </a:t>
            </a:r>
            <a:r>
              <a:rPr lang="en-US" altLang="th-TH" b="1" dirty="0"/>
              <a:t>?</a:t>
            </a:r>
            <a:endParaRPr lang="th-TH" altLang="th-TH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b="1" dirty="0"/>
              <a:t>มะเร็งปากมดลูก   </a:t>
            </a:r>
            <a:r>
              <a:rPr lang="en-US" altLang="th-TH" b="1" dirty="0"/>
              <a:t>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b="1" dirty="0"/>
              <a:t>มะเร็งต่อมลูกหมาก  </a:t>
            </a:r>
            <a:r>
              <a:rPr lang="en-US" altLang="th-TH" b="1" dirty="0"/>
              <a:t>?</a:t>
            </a:r>
            <a:endParaRPr lang="th-TH" altLang="th-TH" b="1" dirty="0"/>
          </a:p>
        </p:txBody>
      </p:sp>
      <p:sp>
        <p:nvSpPr>
          <p:cNvPr id="24580" name="Text Box 7"/>
          <p:cNvSpPr txBox="1">
            <a:spLocks noChangeArrowheads="1"/>
          </p:cNvSpPr>
          <p:nvPr/>
        </p:nvSpPr>
        <p:spPr bwMode="auto">
          <a:xfrm>
            <a:off x="879910" y="2803667"/>
            <a:ext cx="3373359" cy="3148554"/>
          </a:xfrm>
          <a:prstGeom prst="rect">
            <a:avLst/>
          </a:prstGeom>
          <a:noFill/>
          <a:ln w="9525">
            <a:solidFill>
              <a:srgbClr val="00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lnSpc>
                <a:spcPct val="130000"/>
              </a:lnSpc>
              <a:spcBef>
                <a:spcPct val="50000"/>
              </a:spcBef>
              <a:buFontTx/>
              <a:buNone/>
            </a:pPr>
            <a:r>
              <a:rPr lang="en-US" altLang="th-TH" sz="2100" b="1" dirty="0">
                <a:latin typeface="+mn-lt"/>
              </a:rPr>
              <a:t>I.R.</a:t>
            </a:r>
            <a:r>
              <a:rPr lang="th-TH" altLang="th-TH" sz="2100" b="1" dirty="0">
                <a:latin typeface="+mn-lt"/>
              </a:rPr>
              <a:t>  </a:t>
            </a:r>
            <a:r>
              <a:rPr lang="en-US" altLang="th-TH" sz="2100" b="1" dirty="0">
                <a:latin typeface="+mn-lt"/>
              </a:rPr>
              <a:t> =  X/Y * k</a:t>
            </a:r>
          </a:p>
          <a:p>
            <a:pPr>
              <a:lnSpc>
                <a:spcPct val="130000"/>
              </a:lnSpc>
              <a:spcBef>
                <a:spcPct val="50000"/>
              </a:spcBef>
              <a:buFontTx/>
              <a:buNone/>
            </a:pPr>
            <a:r>
              <a:rPr lang="en-US" altLang="th-TH" sz="2100" b="1" dirty="0">
                <a:latin typeface="+mn-lt"/>
              </a:rPr>
              <a:t>X = </a:t>
            </a:r>
            <a:r>
              <a:rPr lang="th-TH" altLang="th-TH" b="1" dirty="0">
                <a:latin typeface="+mn-lt"/>
              </a:rPr>
              <a:t>ผู้ป่วยใหม่</a:t>
            </a:r>
          </a:p>
          <a:p>
            <a:pPr>
              <a:lnSpc>
                <a:spcPct val="130000"/>
              </a:lnSpc>
              <a:spcBef>
                <a:spcPct val="50000"/>
              </a:spcBef>
              <a:buFontTx/>
              <a:buNone/>
            </a:pPr>
            <a:r>
              <a:rPr lang="en-US" altLang="th-TH" sz="2100" b="1" dirty="0">
                <a:latin typeface="+mn-lt"/>
              </a:rPr>
              <a:t>Y = </a:t>
            </a:r>
            <a:r>
              <a:rPr lang="th-TH" altLang="th-TH" b="1" dirty="0" err="1">
                <a:latin typeface="+mn-lt"/>
              </a:rPr>
              <a:t>ปชก</a:t>
            </a:r>
            <a:r>
              <a:rPr lang="th-TH" altLang="th-TH" b="1" dirty="0">
                <a:latin typeface="+mn-lt"/>
              </a:rPr>
              <a:t>.ที่เสี่ยงต่อการเกิดโรค</a:t>
            </a:r>
          </a:p>
          <a:p>
            <a:pPr>
              <a:lnSpc>
                <a:spcPct val="130000"/>
              </a:lnSpc>
              <a:spcBef>
                <a:spcPct val="50000"/>
              </a:spcBef>
              <a:buFontTx/>
              <a:buNone/>
            </a:pPr>
            <a:r>
              <a:rPr lang="en-US" altLang="th-TH" sz="2100" b="1" dirty="0">
                <a:latin typeface="+mn-lt"/>
              </a:rPr>
              <a:t>K =</a:t>
            </a:r>
            <a:r>
              <a:rPr lang="th-TH" altLang="th-TH" sz="2100" b="1" dirty="0">
                <a:latin typeface="+mn-lt"/>
              </a:rPr>
              <a:t> </a:t>
            </a:r>
            <a:r>
              <a:rPr lang="th-TH" altLang="th-TH" b="1" dirty="0">
                <a:latin typeface="+mn-lt"/>
              </a:rPr>
              <a:t>ค่าคงที่ช่วงเวลาหนึ่ง</a:t>
            </a:r>
            <a:endParaRPr lang="th-TH" altLang="th-TH" dirty="0">
              <a:latin typeface="+mn-lt"/>
            </a:endParaRPr>
          </a:p>
        </p:txBody>
      </p:sp>
      <p:sp>
        <p:nvSpPr>
          <p:cNvPr id="24581" name="Text Box 8"/>
          <p:cNvSpPr txBox="1">
            <a:spLocks noChangeArrowheads="1"/>
          </p:cNvSpPr>
          <p:nvPr/>
        </p:nvSpPr>
        <p:spPr bwMode="auto">
          <a:xfrm>
            <a:off x="445771" y="1570745"/>
            <a:ext cx="8394192" cy="900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sz="2700" b="1" dirty="0">
                <a:latin typeface="+mj-lt"/>
              </a:rPr>
              <a:t>เป็นการวัดเฉพาะจำนวน</a:t>
            </a:r>
            <a:r>
              <a:rPr lang="th-TH" altLang="th-TH" sz="2700" b="1" dirty="0">
                <a:solidFill>
                  <a:srgbClr val="0000FF"/>
                </a:solidFill>
                <a:latin typeface="+mj-lt"/>
              </a:rPr>
              <a:t> </a:t>
            </a:r>
            <a:r>
              <a:rPr lang="th-TH" altLang="th-TH" sz="2700" b="1" u="sng" dirty="0">
                <a:solidFill>
                  <a:srgbClr val="0000FF"/>
                </a:solidFill>
                <a:latin typeface="+mj-lt"/>
              </a:rPr>
              <a:t>ผู้ป่วยใหม่</a:t>
            </a:r>
            <a:r>
              <a:rPr lang="th-TH" altLang="th-TH" sz="2700" b="1" dirty="0">
                <a:latin typeface="+mj-lt"/>
              </a:rPr>
              <a:t> </a:t>
            </a:r>
            <a:r>
              <a:rPr lang="en-US" altLang="th-TH" sz="2100" b="1" dirty="0">
                <a:latin typeface="+mj-lt"/>
              </a:rPr>
              <a:t>(new cases)</a:t>
            </a:r>
            <a:r>
              <a:rPr lang="en-US" altLang="th-TH" sz="2700" b="1" dirty="0">
                <a:latin typeface="+mj-lt"/>
              </a:rPr>
              <a:t> </a:t>
            </a:r>
            <a:r>
              <a:rPr lang="th-TH" altLang="th-TH" sz="2700" b="1" dirty="0">
                <a:latin typeface="+mj-lt"/>
              </a:rPr>
              <a:t>ที่เกิดขึ้นในประชากรที่เสี่ยงต่อการเกิดโรค ใน</a:t>
            </a:r>
            <a:r>
              <a:rPr lang="en-US" altLang="th-TH" sz="2700" b="1" dirty="0">
                <a:latin typeface="+mj-lt"/>
              </a:rPr>
              <a:t> </a:t>
            </a:r>
            <a:r>
              <a:rPr lang="en-US" altLang="th-TH" sz="2700" b="1" dirty="0">
                <a:solidFill>
                  <a:srgbClr val="C00000"/>
                </a:solidFill>
                <a:latin typeface="+mj-lt"/>
              </a:rPr>
              <a:t>“</a:t>
            </a:r>
            <a:r>
              <a:rPr lang="th-TH" altLang="th-TH" sz="2700" b="1" u="sng" dirty="0">
                <a:solidFill>
                  <a:srgbClr val="0000FF"/>
                </a:solidFill>
                <a:latin typeface="+mj-lt"/>
              </a:rPr>
              <a:t>ช่วงเวลาหนึ่ง</a:t>
            </a:r>
            <a:r>
              <a:rPr lang="en-US" altLang="th-TH" sz="2700" b="1" dirty="0">
                <a:solidFill>
                  <a:srgbClr val="C00000"/>
                </a:solidFill>
                <a:latin typeface="+mj-lt"/>
              </a:rPr>
              <a:t>” </a:t>
            </a:r>
            <a:r>
              <a:rPr lang="en-US" altLang="th-TH" sz="2100" b="1" dirty="0">
                <a:latin typeface="+mj-lt"/>
              </a:rPr>
              <a:t>(a period of time)</a:t>
            </a:r>
            <a:endParaRPr lang="th-TH" altLang="th-TH" sz="27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2434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764138" y="1822676"/>
            <a:ext cx="8025019" cy="4401205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th-TH" altLang="th-TH" sz="2700" b="1" dirty="0">
                <a:solidFill>
                  <a:srgbClr val="0000FF"/>
                </a:solidFill>
                <a:latin typeface="Angsana New" panose="02020603050405020304" pitchFamily="18" charset="-34"/>
              </a:rPr>
              <a:t>       พ.ศ.</a:t>
            </a:r>
            <a:r>
              <a:rPr lang="th-TH" altLang="th-TH" sz="2100" b="1" dirty="0">
                <a:solidFill>
                  <a:srgbClr val="0000FF"/>
                </a:solidFill>
                <a:latin typeface="Angsana New" panose="02020603050405020304" pitchFamily="18" charset="-34"/>
              </a:rPr>
              <a:t> </a:t>
            </a:r>
            <a:r>
              <a:rPr lang="en-US" altLang="th-TH" b="1" dirty="0">
                <a:solidFill>
                  <a:srgbClr val="0000FF"/>
                </a:solidFill>
                <a:latin typeface="Angsana New" panose="02020603050405020304" pitchFamily="18" charset="-34"/>
              </a:rPr>
              <a:t>2554</a:t>
            </a:r>
            <a:r>
              <a:rPr lang="en-US" altLang="th-TH" sz="1800" b="1" dirty="0">
                <a:solidFill>
                  <a:srgbClr val="0000FF"/>
                </a:solidFill>
                <a:latin typeface="Angsana New" panose="02020603050405020304" pitchFamily="18" charset="-34"/>
              </a:rPr>
              <a:t> </a:t>
            </a:r>
            <a:r>
              <a:rPr lang="th-TH" altLang="th-TH" sz="1800" b="1" dirty="0">
                <a:solidFill>
                  <a:srgbClr val="0000FF"/>
                </a:solidFill>
                <a:latin typeface="Angsana New" panose="02020603050405020304" pitchFamily="18" charset="-34"/>
              </a:rPr>
              <a:t>  </a:t>
            </a:r>
            <a:r>
              <a:rPr lang="th-TH" altLang="th-TH" sz="2700" b="1" dirty="0">
                <a:solidFill>
                  <a:srgbClr val="0000FF"/>
                </a:solidFill>
                <a:latin typeface="Angsana New" panose="02020603050405020304" pitchFamily="18" charset="-34"/>
              </a:rPr>
              <a:t>จังหวัด ก. มีรายงานผู้ป่วยโรค </a:t>
            </a:r>
            <a:r>
              <a:rPr lang="en-US" altLang="th-TH" sz="2700" b="1" dirty="0">
                <a:solidFill>
                  <a:srgbClr val="0000FF"/>
                </a:solidFill>
                <a:latin typeface="Angsana New" panose="02020603050405020304" pitchFamily="18" charset="-34"/>
              </a:rPr>
              <a:t>A</a:t>
            </a:r>
            <a:r>
              <a:rPr lang="th-TH" altLang="th-TH" sz="2700" b="1" dirty="0">
                <a:solidFill>
                  <a:srgbClr val="0000FF"/>
                </a:solidFill>
                <a:latin typeface="Angsana New" panose="02020603050405020304" pitchFamily="18" charset="-34"/>
              </a:rPr>
              <a:t>  จำนวน</a:t>
            </a:r>
            <a:r>
              <a:rPr lang="th-TH" altLang="th-TH" sz="1800" b="1" dirty="0">
                <a:solidFill>
                  <a:srgbClr val="0000FF"/>
                </a:solidFill>
                <a:latin typeface="Angsana New" panose="02020603050405020304" pitchFamily="18" charset="-34"/>
              </a:rPr>
              <a:t> </a:t>
            </a:r>
            <a:r>
              <a:rPr lang="en-US" altLang="th-TH" b="1" dirty="0">
                <a:solidFill>
                  <a:srgbClr val="0000FF"/>
                </a:solidFill>
                <a:latin typeface="Angsana New" panose="02020603050405020304" pitchFamily="18" charset="-34"/>
              </a:rPr>
              <a:t>412</a:t>
            </a:r>
            <a:r>
              <a:rPr lang="en-US" altLang="th-TH" sz="1800" b="1" dirty="0">
                <a:solidFill>
                  <a:srgbClr val="0000FF"/>
                </a:solidFill>
                <a:latin typeface="Angsana New" panose="02020603050405020304" pitchFamily="18" charset="-34"/>
              </a:rPr>
              <a:t> </a:t>
            </a:r>
            <a:r>
              <a:rPr lang="th-TH" altLang="th-TH" sz="2700" b="1" dirty="0">
                <a:solidFill>
                  <a:srgbClr val="0000FF"/>
                </a:solidFill>
                <a:latin typeface="Angsana New" panose="02020603050405020304" pitchFamily="18" charset="-34"/>
              </a:rPr>
              <a:t>ราย มีประชากรกลางปี</a:t>
            </a:r>
            <a:r>
              <a:rPr lang="th-TH" altLang="th-TH" sz="1800" b="1" dirty="0">
                <a:solidFill>
                  <a:srgbClr val="0000FF"/>
                </a:solidFill>
                <a:latin typeface="Angsana New" panose="02020603050405020304" pitchFamily="18" charset="-34"/>
              </a:rPr>
              <a:t>   </a:t>
            </a:r>
            <a:r>
              <a:rPr lang="en-US" altLang="th-TH" b="1" dirty="0">
                <a:solidFill>
                  <a:srgbClr val="0000FF"/>
                </a:solidFill>
                <a:latin typeface="Angsana New" panose="02020603050405020304" pitchFamily="18" charset="-34"/>
              </a:rPr>
              <a:t>212,000</a:t>
            </a:r>
            <a:r>
              <a:rPr lang="en-US" altLang="th-TH" sz="1800" b="1" dirty="0">
                <a:solidFill>
                  <a:srgbClr val="0000FF"/>
                </a:solidFill>
                <a:latin typeface="Angsana New" panose="02020603050405020304" pitchFamily="18" charset="-34"/>
              </a:rPr>
              <a:t> </a:t>
            </a:r>
            <a:r>
              <a:rPr lang="th-TH" altLang="th-TH" sz="1800" b="1" dirty="0">
                <a:solidFill>
                  <a:srgbClr val="0000FF"/>
                </a:solidFill>
                <a:latin typeface="Angsana New" panose="02020603050405020304" pitchFamily="18" charset="-34"/>
              </a:rPr>
              <a:t> </a:t>
            </a:r>
            <a:r>
              <a:rPr lang="th-TH" altLang="th-TH" sz="2700" b="1" dirty="0">
                <a:solidFill>
                  <a:srgbClr val="0000FF"/>
                </a:solidFill>
                <a:latin typeface="Angsana New" panose="02020603050405020304" pitchFamily="18" charset="-34"/>
              </a:rPr>
              <a:t>คน   คำนวณหาอัตราอุบัติการณ์ของ โรค A /  ประชากรแสนคน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th-TH" altLang="th-TH" b="1" u="sng" dirty="0">
                <a:solidFill>
                  <a:srgbClr val="0000FF"/>
                </a:solidFill>
                <a:latin typeface="Angsana New" panose="02020603050405020304" pitchFamily="18" charset="-34"/>
              </a:rPr>
              <a:t>วิธีคำนวณ</a:t>
            </a:r>
            <a:r>
              <a:rPr lang="th-TH" altLang="th-TH" sz="1500" b="1" dirty="0">
                <a:solidFill>
                  <a:srgbClr val="0000FF"/>
                </a:solidFill>
                <a:latin typeface="Angsana New" panose="02020603050405020304" pitchFamily="18" charset="-34"/>
              </a:rPr>
              <a:t>	</a:t>
            </a:r>
            <a:r>
              <a:rPr lang="en-US" altLang="th-TH" sz="2700" b="1" dirty="0">
                <a:solidFill>
                  <a:srgbClr val="0000FF"/>
                </a:solidFill>
                <a:latin typeface="Angsana New" panose="02020603050405020304" pitchFamily="18" charset="-34"/>
              </a:rPr>
              <a:t>Incidence rate  =  X / Y * k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th-TH" altLang="th-TH" b="1" dirty="0">
                <a:solidFill>
                  <a:srgbClr val="0000FF"/>
                </a:solidFill>
                <a:latin typeface="Angsana New" panose="02020603050405020304" pitchFamily="18" charset="-34"/>
              </a:rPr>
              <a:t>เมื่อ </a:t>
            </a:r>
            <a:r>
              <a:rPr lang="th-TH" altLang="th-TH" sz="1800" b="1" dirty="0">
                <a:solidFill>
                  <a:srgbClr val="0000FF"/>
                </a:solidFill>
                <a:latin typeface="Angsana New" panose="02020603050405020304" pitchFamily="18" charset="-34"/>
              </a:rPr>
              <a:t> </a:t>
            </a:r>
            <a:r>
              <a:rPr lang="en-US" altLang="th-TH" sz="2700" b="1" dirty="0">
                <a:solidFill>
                  <a:srgbClr val="0000FF"/>
                </a:solidFill>
                <a:latin typeface="Angsana New" panose="02020603050405020304" pitchFamily="18" charset="-34"/>
              </a:rPr>
              <a:t>X = 412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th-TH" sz="2700" b="1" dirty="0">
                <a:solidFill>
                  <a:srgbClr val="0000FF"/>
                </a:solidFill>
                <a:latin typeface="Angsana New" panose="02020603050405020304" pitchFamily="18" charset="-34"/>
              </a:rPr>
              <a:t>      Y = 212,000 </a:t>
            </a:r>
            <a:endParaRPr lang="th-TH" altLang="th-TH" sz="2700" b="1" dirty="0">
              <a:solidFill>
                <a:srgbClr val="0000FF"/>
              </a:solidFill>
              <a:latin typeface="Angsana New" panose="02020603050405020304" pitchFamily="18" charset="-34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th-TH" altLang="th-TH" sz="2700" b="1" dirty="0">
                <a:solidFill>
                  <a:srgbClr val="0000FF"/>
                </a:solidFill>
                <a:latin typeface="Angsana New" panose="02020603050405020304" pitchFamily="18" charset="-34"/>
              </a:rPr>
              <a:t>      </a:t>
            </a:r>
            <a:r>
              <a:rPr lang="en-US" altLang="th-TH" sz="2700" b="1" dirty="0">
                <a:solidFill>
                  <a:srgbClr val="0000FF"/>
                </a:solidFill>
                <a:latin typeface="Angsana New" panose="02020603050405020304" pitchFamily="18" charset="-34"/>
              </a:rPr>
              <a:t>k = 100,000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th-TH" sz="2700" b="1" dirty="0">
                <a:solidFill>
                  <a:srgbClr val="0000FF"/>
                </a:solidFill>
                <a:latin typeface="Angsana New" panose="02020603050405020304" pitchFamily="18" charset="-34"/>
              </a:rPr>
              <a:t>     </a:t>
            </a:r>
            <a:endParaRPr lang="th-TH" altLang="th-TH" sz="1800" b="1" dirty="0">
              <a:solidFill>
                <a:srgbClr val="0000FF"/>
              </a:solidFill>
              <a:latin typeface="Angsana New" panose="02020603050405020304" pitchFamily="18" charset="-34"/>
            </a:endParaRPr>
          </a:p>
        </p:txBody>
      </p:sp>
      <p:sp>
        <p:nvSpPr>
          <p:cNvPr id="26628" name="TextBox 4"/>
          <p:cNvSpPr txBox="1">
            <a:spLocks noChangeArrowheads="1"/>
          </p:cNvSpPr>
          <p:nvPr/>
        </p:nvSpPr>
        <p:spPr bwMode="auto">
          <a:xfrm>
            <a:off x="3883249" y="3555492"/>
            <a:ext cx="3423053" cy="1223412"/>
          </a:xfrm>
          <a:prstGeom prst="rect">
            <a:avLst/>
          </a:prstGeom>
          <a:noFill/>
          <a:ln w="9525">
            <a:solidFill>
              <a:srgbClr val="00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th-TH" sz="3000" b="1">
                <a:solidFill>
                  <a:srgbClr val="0000FF"/>
                </a:solidFill>
                <a:latin typeface="Angsana New" panose="02020603050405020304" pitchFamily="18" charset="-34"/>
              </a:rPr>
              <a:t>I.R.   = 412/212,000  X 100,000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th-TH" sz="2100" b="1">
                <a:solidFill>
                  <a:srgbClr val="0000FF"/>
                </a:solidFill>
                <a:latin typeface="Angsana New" panose="02020603050405020304" pitchFamily="18" charset="-34"/>
              </a:rPr>
              <a:t>               </a:t>
            </a:r>
            <a:r>
              <a:rPr lang="en-US" altLang="th-TH" sz="3000" b="1">
                <a:solidFill>
                  <a:srgbClr val="0000FF"/>
                </a:solidFill>
                <a:latin typeface="Angsana New" panose="02020603050405020304" pitchFamily="18" charset="-34"/>
              </a:rPr>
              <a:t>= 194.3</a:t>
            </a:r>
            <a:r>
              <a:rPr lang="th-TH" altLang="th-TH" sz="3000" b="1">
                <a:solidFill>
                  <a:srgbClr val="0000FF"/>
                </a:solidFill>
                <a:latin typeface="Angsana New" panose="02020603050405020304" pitchFamily="18" charset="-34"/>
              </a:rPr>
              <a:t>/</a:t>
            </a:r>
            <a:r>
              <a:rPr lang="th-TH" altLang="th-TH" sz="2100" b="1">
                <a:solidFill>
                  <a:srgbClr val="0000FF"/>
                </a:solidFill>
                <a:latin typeface="Angsana New" panose="02020603050405020304" pitchFamily="18" charset="-34"/>
              </a:rPr>
              <a:t> </a:t>
            </a:r>
            <a:r>
              <a:rPr lang="th-TH" altLang="th-TH" sz="2700" b="1">
                <a:solidFill>
                  <a:srgbClr val="0000FF"/>
                </a:solidFill>
                <a:latin typeface="Angsana New" panose="02020603050405020304" pitchFamily="18" charset="-34"/>
              </a:rPr>
              <a:t>ประชากรแสนคน</a:t>
            </a:r>
            <a:endParaRPr lang="th-TH" altLang="th-TH" sz="3000"/>
          </a:p>
        </p:txBody>
      </p:sp>
      <p:sp>
        <p:nvSpPr>
          <p:cNvPr id="2" name="Cloud 1"/>
          <p:cNvSpPr/>
          <p:nvPr/>
        </p:nvSpPr>
        <p:spPr>
          <a:xfrm>
            <a:off x="764138" y="315589"/>
            <a:ext cx="1913383" cy="136245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th-TH" altLang="th-TH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</a:rPr>
              <a:t>ตัวอย่าง</a:t>
            </a:r>
          </a:p>
        </p:txBody>
      </p:sp>
    </p:spTree>
    <p:extLst>
      <p:ext uri="{BB962C8B-B14F-4D97-AF65-F5344CB8AC3E}">
        <p14:creationId xmlns:p14="http://schemas.microsoft.com/office/powerpoint/2010/main" val="246982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775809" y="494335"/>
            <a:ext cx="5409372" cy="648667"/>
          </a:xfrm>
        </p:spPr>
        <p:txBody>
          <a:bodyPr>
            <a:normAutofit/>
          </a:bodyPr>
          <a:lstStyle/>
          <a:p>
            <a:r>
              <a:rPr lang="th-TH" sz="3600" b="1" dirty="0">
                <a:latin typeface="AngsanaUPC" pitchFamily="18" charset="-34"/>
                <a:cs typeface="AngsanaUPC" pitchFamily="18" charset="-34"/>
              </a:rPr>
              <a:t>ความสำคัญของอุบัติการณ์ (</a:t>
            </a:r>
            <a:r>
              <a:rPr lang="th-TH" sz="3600" b="1" dirty="0" err="1">
                <a:latin typeface="AngsanaUPC" pitchFamily="18" charset="-34"/>
                <a:cs typeface="AngsanaUPC" pitchFamily="18" charset="-34"/>
              </a:rPr>
              <a:t>Incidence</a:t>
            </a:r>
            <a:r>
              <a:rPr lang="th-TH" sz="3600" b="1" dirty="0">
                <a:latin typeface="AngsanaUPC" pitchFamily="18" charset="-34"/>
                <a:cs typeface="AngsanaUPC" pitchFamily="18" charset="-34"/>
              </a:rPr>
              <a:t>)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607584" y="1770598"/>
            <a:ext cx="8087968" cy="4114800"/>
          </a:xfrm>
        </p:spPr>
        <p:txBody>
          <a:bodyPr>
            <a:normAutofit/>
          </a:bodyPr>
          <a:lstStyle/>
          <a:p>
            <a:pPr marL="385763" indent="-385763">
              <a:buFontTx/>
              <a:buAutoNum type="arabicPeriod"/>
            </a:pPr>
            <a:r>
              <a:rPr lang="th-TH" sz="2600" dirty="0">
                <a:latin typeface="FreesiaUPC" panose="020B0604020202020204" pitchFamily="34" charset="-34"/>
                <a:cs typeface="FreesiaUPC" panose="020B0604020202020204" pitchFamily="34" charset="-34"/>
              </a:rPr>
              <a:t>ทำให้ทราบถึง</a:t>
            </a:r>
            <a:r>
              <a:rPr lang="th-TH" sz="2600" u="sng" dirty="0">
                <a:latin typeface="FreesiaUPC" panose="020B0604020202020204" pitchFamily="34" charset="-34"/>
                <a:cs typeface="FreesiaUPC" panose="020B0604020202020204" pitchFamily="34" charset="-34"/>
              </a:rPr>
              <a:t>ความเสี่ยง </a:t>
            </a:r>
            <a:r>
              <a:rPr lang="en-US" sz="2600" u="sng" dirty="0">
                <a:latin typeface="FreesiaUPC" panose="020B0604020202020204" pitchFamily="34" charset="-34"/>
                <a:cs typeface="FreesiaUPC" panose="020B0604020202020204" pitchFamily="34" charset="-34"/>
              </a:rPr>
              <a:t>(risk) </a:t>
            </a:r>
            <a:r>
              <a:rPr lang="th-TH" sz="2600" u="sng" dirty="0">
                <a:latin typeface="FreesiaUPC" panose="020B0604020202020204" pitchFamily="34" charset="-34"/>
                <a:cs typeface="FreesiaUPC" panose="020B0604020202020204" pitchFamily="34" charset="-34"/>
              </a:rPr>
              <a:t>หรือความเร็ว </a:t>
            </a:r>
            <a:r>
              <a:rPr lang="en-US" sz="2600" u="sng" dirty="0">
                <a:latin typeface="FreesiaUPC" panose="020B0604020202020204" pitchFamily="34" charset="-34"/>
                <a:cs typeface="FreesiaUPC" panose="020B0604020202020204" pitchFamily="34" charset="-34"/>
              </a:rPr>
              <a:t>(rate) </a:t>
            </a:r>
            <a:r>
              <a:rPr lang="th-TH" sz="2600" u="sng" dirty="0">
                <a:latin typeface="FreesiaUPC" panose="020B0604020202020204" pitchFamily="34" charset="-34"/>
                <a:cs typeface="FreesiaUPC" panose="020B0604020202020204" pitchFamily="34" charset="-34"/>
              </a:rPr>
              <a:t>ของการเกิดโรค</a:t>
            </a:r>
            <a:r>
              <a:rPr lang="th-TH" sz="2600" dirty="0">
                <a:latin typeface="FreesiaUPC" panose="020B0604020202020204" pitchFamily="34" charset="-34"/>
                <a:cs typeface="FreesiaUPC" panose="020B0604020202020204" pitchFamily="34" charset="-34"/>
              </a:rPr>
              <a:t>ของคนใน</a:t>
            </a:r>
          </a:p>
          <a:p>
            <a:pPr marL="0" indent="0">
              <a:buNone/>
            </a:pPr>
            <a:r>
              <a:rPr lang="th-TH" sz="2600" dirty="0">
                <a:latin typeface="FreesiaUPC" panose="020B0604020202020204" pitchFamily="34" charset="-34"/>
                <a:cs typeface="FreesiaUPC" panose="020B0604020202020204" pitchFamily="34" charset="-34"/>
              </a:rPr>
              <a:t>      ชุมชนที่จะเกิดโรคในช่วงเวลาหนึ่ง</a:t>
            </a:r>
          </a:p>
          <a:p>
            <a:pPr marL="385763" indent="-385763">
              <a:buAutoNum type="arabicPeriod" startAt="2"/>
            </a:pPr>
            <a:r>
              <a:rPr lang="th-TH" sz="2600" dirty="0">
                <a:latin typeface="FreesiaUPC" panose="020B0604020202020204" pitchFamily="34" charset="-34"/>
                <a:cs typeface="FreesiaUPC" panose="020B0604020202020204" pitchFamily="34" charset="-34"/>
              </a:rPr>
              <a:t>นิยมใช้กับโรคเฉียบพลัน หรือโรคเรื้อรังที่สามารถระบุเวลาที่เริ่มเป็นโรคได้</a:t>
            </a:r>
          </a:p>
          <a:p>
            <a:pPr marL="385763" indent="-385763">
              <a:buAutoNum type="arabicPeriod" startAt="2"/>
            </a:pPr>
            <a:r>
              <a:rPr lang="th-TH" sz="2600" dirty="0">
                <a:latin typeface="FreesiaUPC" panose="020B0604020202020204" pitchFamily="34" charset="-34"/>
                <a:cs typeface="FreesiaUPC" panose="020B0604020202020204" pitchFamily="34" charset="-34"/>
              </a:rPr>
              <a:t>เหมาะสมที่จะใช้ในการศึกษาเพื่อหาสาเหตุของการเกิดโรค </a:t>
            </a:r>
            <a:r>
              <a:rPr lang="en-US" sz="2600" dirty="0">
                <a:latin typeface="FreesiaUPC" panose="020B0604020202020204" pitchFamily="34" charset="-34"/>
                <a:cs typeface="FreesiaUPC" panose="020B0604020202020204" pitchFamily="34" charset="-34"/>
              </a:rPr>
              <a:t>(Etiologic study) </a:t>
            </a:r>
            <a:r>
              <a:rPr lang="th-TH" sz="2600" dirty="0">
                <a:latin typeface="FreesiaUPC" panose="020B0604020202020204" pitchFamily="34" charset="-34"/>
                <a:cs typeface="FreesiaUPC" panose="020B0604020202020204" pitchFamily="34" charset="-34"/>
              </a:rPr>
              <a:t>หรือประเมินผลของมาตรการควบคุมป้องกันโรค</a:t>
            </a:r>
          </a:p>
          <a:p>
            <a:pPr marL="385763" indent="-385763">
              <a:buAutoNum type="arabicPeriod" startAt="2"/>
            </a:pPr>
            <a:r>
              <a:rPr lang="th-TH" altLang="th-TH" sz="2600" dirty="0">
                <a:latin typeface="FreesiaUPC" panose="020B0604020202020204" pitchFamily="34" charset="-34"/>
                <a:cs typeface="FreesiaUPC" panose="020B0604020202020204" pitchFamily="34" charset="-34"/>
              </a:rPr>
              <a:t>เป็นเครื่องบ่งชี้มาตรการที่จะใช้ป้องกันควบคุมโรค</a:t>
            </a:r>
          </a:p>
          <a:p>
            <a:pPr marL="0" indent="0">
              <a:buNone/>
            </a:pPr>
            <a:endParaRPr lang="th-TH" sz="3000" dirty="0" smtClean="0">
              <a:latin typeface="+mj-lt"/>
            </a:endParaRPr>
          </a:p>
          <a:p>
            <a:pPr marL="0" indent="0">
              <a:buNone/>
            </a:pPr>
            <a:endParaRPr lang="th-TH" sz="3000" dirty="0">
              <a:latin typeface="+mj-lt"/>
            </a:endParaRPr>
          </a:p>
          <a:p>
            <a:pPr marL="0" indent="0">
              <a:buNone/>
            </a:pPr>
            <a:endParaRPr lang="th-TH" sz="3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29964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432352" y="1557339"/>
            <a:ext cx="8423414" cy="1177245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th-TH" altLang="th-TH" sz="3000" b="1" dirty="0">
                <a:solidFill>
                  <a:srgbClr val="0D0D0D"/>
                </a:solidFill>
                <a:latin typeface="Angsana New" panose="02020603050405020304" pitchFamily="18" charset="-34"/>
              </a:rPr>
              <a:t>     คือ อัตราอุบัติการณ์ </a:t>
            </a:r>
            <a:r>
              <a:rPr lang="en-US" altLang="th-TH" sz="2700" b="1" dirty="0">
                <a:solidFill>
                  <a:srgbClr val="0D0D0D"/>
                </a:solidFill>
                <a:latin typeface="Angsana New" panose="02020603050405020304" pitchFamily="18" charset="-34"/>
              </a:rPr>
              <a:t>(Incidence Rate)</a:t>
            </a:r>
            <a:r>
              <a:rPr lang="en-US" altLang="th-TH" sz="3000" b="1" dirty="0">
                <a:solidFill>
                  <a:srgbClr val="0D0D0D"/>
                </a:solidFill>
                <a:latin typeface="Angsana New" panose="02020603050405020304" pitchFamily="18" charset="-34"/>
              </a:rPr>
              <a:t> </a:t>
            </a:r>
            <a:r>
              <a:rPr lang="th-TH" altLang="th-TH" sz="3000" b="1" dirty="0">
                <a:solidFill>
                  <a:srgbClr val="0D0D0D"/>
                </a:solidFill>
                <a:latin typeface="Angsana New" panose="02020603050405020304" pitchFamily="18" charset="-34"/>
              </a:rPr>
              <a:t>ซึ่งมักจะใช้กับ โรคติดเชื้อเฉียบพลัน หรือ เมื่อมีการระบาด (</a:t>
            </a:r>
            <a:r>
              <a:rPr lang="en-US" altLang="th-TH" sz="3000" b="1" dirty="0">
                <a:solidFill>
                  <a:srgbClr val="0D0D0D"/>
                </a:solidFill>
                <a:latin typeface="Angsana New" panose="02020603050405020304" pitchFamily="18" charset="-34"/>
              </a:rPr>
              <a:t>outbreak) </a:t>
            </a:r>
            <a:r>
              <a:rPr lang="th-TH" altLang="th-TH" sz="3000" b="1" dirty="0">
                <a:solidFill>
                  <a:srgbClr val="0D0D0D"/>
                </a:solidFill>
                <a:latin typeface="Angsana New" panose="02020603050405020304" pitchFamily="18" charset="-34"/>
              </a:rPr>
              <a:t>ของโรค       มีหน่วยเป็นร้อยละ</a:t>
            </a:r>
            <a:endParaRPr lang="th-TH" altLang="th-TH" sz="3600" b="1" u="sng" dirty="0">
              <a:solidFill>
                <a:srgbClr val="0D0D0D"/>
              </a:solidFill>
              <a:latin typeface="Angsana New" panose="02020603050405020304" pitchFamily="18" charset="-34"/>
            </a:endParaRP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2519365" y="333376"/>
            <a:ext cx="3943351" cy="761747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th-TH" altLang="th-TH" sz="4500" b="1">
                <a:solidFill>
                  <a:srgbClr val="3333CC"/>
                </a:solidFill>
                <a:latin typeface="Angsana New" panose="02020603050405020304" pitchFamily="18" charset="-34"/>
              </a:rPr>
              <a:t>อัตราป่วย</a:t>
            </a:r>
            <a:r>
              <a:rPr lang="th-TH" altLang="th-TH" sz="3300" b="1">
                <a:solidFill>
                  <a:srgbClr val="3333CC"/>
                </a:solidFill>
                <a:latin typeface="Angsana New" panose="02020603050405020304" pitchFamily="18" charset="-34"/>
              </a:rPr>
              <a:t> </a:t>
            </a:r>
            <a:r>
              <a:rPr lang="en-US" altLang="th-TH" sz="4100" b="1">
                <a:solidFill>
                  <a:srgbClr val="3333CC"/>
                </a:solidFill>
                <a:latin typeface="Angsana New" panose="02020603050405020304" pitchFamily="18" charset="-34"/>
              </a:rPr>
              <a:t>(Attack Rate)</a:t>
            </a:r>
            <a:endParaRPr lang="th-TH" altLang="th-TH" sz="3300">
              <a:solidFill>
                <a:srgbClr val="3333CC"/>
              </a:solidFill>
              <a:latin typeface="Angsana New" panose="02020603050405020304" pitchFamily="18" charset="-34"/>
            </a:endParaRPr>
          </a:p>
        </p:txBody>
      </p:sp>
      <p:sp>
        <p:nvSpPr>
          <p:cNvPr id="30724" name="Text Box 5"/>
          <p:cNvSpPr txBox="1">
            <a:spLocks noChangeArrowheads="1"/>
          </p:cNvSpPr>
          <p:nvPr/>
        </p:nvSpPr>
        <p:spPr bwMode="auto">
          <a:xfrm>
            <a:off x="2914290" y="3260037"/>
            <a:ext cx="3309089" cy="2039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th-TH" dirty="0">
                <a:latin typeface="FreesiaUPC" panose="020B0604020202020204" pitchFamily="34" charset="-34"/>
                <a:cs typeface="FreesiaUPC" panose="020B0604020202020204" pitchFamily="34" charset="-34"/>
              </a:rPr>
              <a:t> </a:t>
            </a:r>
            <a:r>
              <a:rPr lang="en-US" altLang="th-TH" b="1" dirty="0">
                <a:solidFill>
                  <a:srgbClr val="0D0D0D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  <a:t>A.R.   =   X/Y * 100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th-TH" dirty="0">
              <a:latin typeface="FreesiaUPC" panose="020B0604020202020204" pitchFamily="34" charset="-34"/>
              <a:cs typeface="FreesiaUPC" panose="020B0604020202020204" pitchFamily="34" charset="-34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th-TH" b="1" dirty="0">
                <a:latin typeface="FreesiaUPC" panose="020B0604020202020204" pitchFamily="34" charset="-34"/>
                <a:cs typeface="FreesiaUPC" panose="020B0604020202020204" pitchFamily="34" charset="-34"/>
              </a:rPr>
              <a:t>X = </a:t>
            </a:r>
            <a:r>
              <a:rPr lang="th-TH" altLang="th-TH" b="1" dirty="0">
                <a:latin typeface="FreesiaUPC" panose="020B0604020202020204" pitchFamily="34" charset="-34"/>
                <a:cs typeface="FreesiaUPC" panose="020B0604020202020204" pitchFamily="34" charset="-34"/>
              </a:rPr>
              <a:t>จำนวนผู้ป่วย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th-TH" b="1" dirty="0">
                <a:latin typeface="FreesiaUPC" panose="020B0604020202020204" pitchFamily="34" charset="-34"/>
                <a:cs typeface="FreesiaUPC" panose="020B0604020202020204" pitchFamily="34" charset="-34"/>
              </a:rPr>
              <a:t>Y = </a:t>
            </a:r>
            <a:r>
              <a:rPr lang="th-TH" altLang="th-TH" b="1" dirty="0">
                <a:latin typeface="FreesiaUPC" panose="020B0604020202020204" pitchFamily="34" charset="-34"/>
                <a:cs typeface="FreesiaUPC" panose="020B0604020202020204" pitchFamily="34" charset="-34"/>
              </a:rPr>
              <a:t>ประชากรกลุ่มเสี่ยง</a:t>
            </a:r>
          </a:p>
        </p:txBody>
      </p:sp>
    </p:spTree>
    <p:extLst>
      <p:ext uri="{BB962C8B-B14F-4D97-AF65-F5344CB8AC3E}">
        <p14:creationId xmlns:p14="http://schemas.microsoft.com/office/powerpoint/2010/main" val="23511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331120" y="260352"/>
            <a:ext cx="1714500" cy="623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th-TH" altLang="th-TH" sz="3600" b="1">
                <a:solidFill>
                  <a:srgbClr val="0000FF"/>
                </a:solidFill>
                <a:latin typeface="Angsana New" panose="02020603050405020304" pitchFamily="18" charset="-34"/>
              </a:rPr>
              <a:t>ตัวอย่าง</a:t>
            </a:r>
          </a:p>
        </p:txBody>
      </p:sp>
      <p:sp>
        <p:nvSpPr>
          <p:cNvPr id="32771" name="Text Box 5"/>
          <p:cNvSpPr txBox="1">
            <a:spLocks noChangeArrowheads="1"/>
          </p:cNvSpPr>
          <p:nvPr/>
        </p:nvSpPr>
        <p:spPr bwMode="auto">
          <a:xfrm>
            <a:off x="1331123" y="1125538"/>
            <a:ext cx="6669881" cy="1315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sz="2700" b="1">
                <a:latin typeface="Browallia New" panose="020B0604020202020204" pitchFamily="34" charset="-34"/>
                <a:cs typeface="Browallia New" panose="020B0604020202020204" pitchFamily="34" charset="-34"/>
              </a:rPr>
              <a:t>การระบาดของโรคไข้หวัดใหญ่ พบผู้ป่วย </a:t>
            </a:r>
            <a:r>
              <a:rPr lang="en-US" altLang="th-TH" sz="2700" b="1">
                <a:latin typeface="Browallia New" panose="020B0604020202020204" pitchFamily="34" charset="-34"/>
                <a:cs typeface="Browallia New" panose="020B0604020202020204" pitchFamily="34" charset="-34"/>
              </a:rPr>
              <a:t>26 </a:t>
            </a:r>
            <a:r>
              <a:rPr lang="th-TH" altLang="th-TH" sz="2700" b="1">
                <a:latin typeface="Browallia New" panose="020B0604020202020204" pitchFamily="34" charset="-34"/>
                <a:cs typeface="Browallia New" panose="020B0604020202020204" pitchFamily="34" charset="-34"/>
              </a:rPr>
              <a:t>คน  จากห้องเรียน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sz="2700" b="1">
                <a:latin typeface="Browallia New" panose="020B0604020202020204" pitchFamily="34" charset="-34"/>
                <a:cs typeface="Browallia New" panose="020B0604020202020204" pitchFamily="34" charset="-34"/>
              </a:rPr>
              <a:t>ที่มีนักเรียนทั้งหมด </a:t>
            </a:r>
            <a:r>
              <a:rPr lang="en-US" altLang="th-TH" sz="2700" b="1">
                <a:latin typeface="Browallia New" panose="020B0604020202020204" pitchFamily="34" charset="-34"/>
                <a:cs typeface="Browallia New" panose="020B0604020202020204" pitchFamily="34" charset="-34"/>
              </a:rPr>
              <a:t>96 </a:t>
            </a:r>
            <a:r>
              <a:rPr lang="th-TH" altLang="th-TH" sz="2700" b="1">
                <a:latin typeface="Browallia New" panose="020B0604020202020204" pitchFamily="34" charset="-34"/>
                <a:cs typeface="Browallia New" panose="020B0604020202020204" pitchFamily="34" charset="-34"/>
              </a:rPr>
              <a:t>คน ให้คำนวณหาอัตราป่วย (</a:t>
            </a:r>
            <a:r>
              <a:rPr lang="en-US" altLang="th-TH" sz="2700" b="1">
                <a:latin typeface="Browallia New" panose="020B0604020202020204" pitchFamily="34" charset="-34"/>
                <a:cs typeface="Browallia New" panose="020B0604020202020204" pitchFamily="34" charset="-34"/>
              </a:rPr>
              <a:t>attack rate)</a:t>
            </a:r>
            <a:endParaRPr lang="th-TH" altLang="th-TH" sz="2700" b="1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h-TH" altLang="th-TH" sz="270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32772" name="Text Box 2"/>
          <p:cNvSpPr txBox="1">
            <a:spLocks noChangeArrowheads="1"/>
          </p:cNvSpPr>
          <p:nvPr/>
        </p:nvSpPr>
        <p:spPr bwMode="auto">
          <a:xfrm>
            <a:off x="1871664" y="2708277"/>
            <a:ext cx="5554267" cy="2723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th-TH" altLang="th-TH" sz="2700" b="1">
                <a:solidFill>
                  <a:srgbClr val="0000FF"/>
                </a:solidFill>
                <a:latin typeface="Angsana New" panose="02020603050405020304" pitchFamily="18" charset="-34"/>
              </a:rPr>
              <a:t>วิธีคำนวณ</a:t>
            </a:r>
            <a:r>
              <a:rPr lang="th-TH" altLang="th-TH" sz="2700" b="1">
                <a:latin typeface="Angsana New" panose="02020603050405020304" pitchFamily="18" charset="-34"/>
              </a:rPr>
              <a:t>	</a:t>
            </a:r>
            <a:r>
              <a:rPr lang="en-US" altLang="th-TH" sz="3300" b="1">
                <a:latin typeface="Angsana New" panose="02020603050405020304" pitchFamily="18" charset="-34"/>
              </a:rPr>
              <a:t>Attack rate  = X / Y x 100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th-TH" sz="3300" b="1">
                <a:latin typeface="Angsana New" panose="02020603050405020304" pitchFamily="18" charset="-34"/>
              </a:rPr>
              <a:t>	</a:t>
            </a:r>
            <a:r>
              <a:rPr lang="th-TH" altLang="th-TH" sz="3000" b="1">
                <a:latin typeface="Angsana New" panose="02020603050405020304" pitchFamily="18" charset="-34"/>
              </a:rPr>
              <a:t>เมื่อ </a:t>
            </a:r>
            <a:r>
              <a:rPr lang="en-US" altLang="th-TH" sz="3000" b="1">
                <a:latin typeface="Angsana New" panose="02020603050405020304" pitchFamily="18" charset="-34"/>
              </a:rPr>
              <a:t>X = 26 </a:t>
            </a:r>
            <a:r>
              <a:rPr lang="th-TH" altLang="th-TH" sz="3000" b="1">
                <a:latin typeface="Angsana New" panose="02020603050405020304" pitchFamily="18" charset="-34"/>
              </a:rPr>
              <a:t>ราย  </a:t>
            </a:r>
            <a:r>
              <a:rPr lang="en-US" altLang="th-TH" sz="3000" b="1">
                <a:latin typeface="Angsana New" panose="02020603050405020304" pitchFamily="18" charset="-34"/>
              </a:rPr>
              <a:t>,</a:t>
            </a:r>
            <a:r>
              <a:rPr lang="th-TH" altLang="th-TH" sz="3000" b="1">
                <a:latin typeface="Angsana New" panose="02020603050405020304" pitchFamily="18" charset="-34"/>
              </a:rPr>
              <a:t>	</a:t>
            </a:r>
            <a:r>
              <a:rPr lang="en-US" altLang="th-TH" sz="3000" b="1">
                <a:latin typeface="Angsana New" panose="02020603050405020304" pitchFamily="18" charset="-34"/>
              </a:rPr>
              <a:t>Y = 96 </a:t>
            </a:r>
            <a:r>
              <a:rPr lang="th-TH" altLang="th-TH" sz="3000" b="1">
                <a:latin typeface="Angsana New" panose="02020603050405020304" pitchFamily="18" charset="-34"/>
              </a:rPr>
              <a:t>คน	</a:t>
            </a:r>
            <a:endParaRPr lang="en-US" altLang="th-TH" sz="3000" b="1">
              <a:latin typeface="Angsana New" panose="02020603050405020304" pitchFamily="18" charset="-34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th-TH" sz="3000" b="1">
                <a:latin typeface="Angsana New" panose="02020603050405020304" pitchFamily="18" charset="-34"/>
              </a:rPr>
              <a:t>	Attack rate       = 26 / 96 x 100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th-TH" sz="3000" b="1">
                <a:latin typeface="Angsana New" panose="02020603050405020304" pitchFamily="18" charset="-34"/>
              </a:rPr>
              <a:t>			        = 27.1 %</a:t>
            </a:r>
            <a:endParaRPr lang="th-TH" altLang="th-TH" sz="3000" b="1">
              <a:latin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574078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8" name="Text Box 4"/>
          <p:cNvSpPr txBox="1">
            <a:spLocks noChangeArrowheads="1"/>
          </p:cNvSpPr>
          <p:nvPr/>
        </p:nvSpPr>
        <p:spPr bwMode="auto">
          <a:xfrm>
            <a:off x="2383491" y="333375"/>
            <a:ext cx="4752975" cy="700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h-TH" altLang="th-TH" sz="4100" b="1" dirty="0">
                <a:solidFill>
                  <a:srgbClr val="0000FF"/>
                </a:solidFill>
                <a:latin typeface="Angsana New" panose="02020603050405020304" pitchFamily="18" charset="-34"/>
              </a:rPr>
              <a:t>  ลักษณะและประเภทของข้อมูล</a:t>
            </a:r>
          </a:p>
        </p:txBody>
      </p:sp>
      <p:sp>
        <p:nvSpPr>
          <p:cNvPr id="144390" name="Text Box 6"/>
          <p:cNvSpPr txBox="1">
            <a:spLocks noChangeArrowheads="1"/>
          </p:cNvSpPr>
          <p:nvPr/>
        </p:nvSpPr>
        <p:spPr bwMode="auto">
          <a:xfrm>
            <a:off x="411481" y="1484313"/>
            <a:ext cx="8380476" cy="1592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th-TH" sz="3300" b="1" dirty="0">
                <a:solidFill>
                  <a:srgbClr val="008000"/>
                </a:solidFill>
                <a:latin typeface="Angsana New" panose="02020603050405020304" pitchFamily="18" charset="-34"/>
              </a:rPr>
              <a:t>1. </a:t>
            </a:r>
            <a:r>
              <a:rPr lang="th-TH" altLang="th-TH" sz="3300" b="1" dirty="0">
                <a:solidFill>
                  <a:srgbClr val="008000"/>
                </a:solidFill>
                <a:latin typeface="Angsana New" panose="02020603050405020304" pitchFamily="18" charset="-34"/>
              </a:rPr>
              <a:t>ข้อมูล</a:t>
            </a:r>
            <a:r>
              <a:rPr lang="th-TH" altLang="th-TH" sz="3300" b="1" u="sng" dirty="0">
                <a:solidFill>
                  <a:srgbClr val="008000"/>
                </a:solidFill>
                <a:latin typeface="Angsana New" panose="02020603050405020304" pitchFamily="18" charset="-34"/>
              </a:rPr>
              <a:t>เชิงคุณภาพ</a:t>
            </a:r>
            <a:r>
              <a:rPr lang="th-TH" altLang="th-TH" sz="3300" b="1" dirty="0">
                <a:solidFill>
                  <a:srgbClr val="008000"/>
                </a:solidFill>
                <a:latin typeface="Angsana New" panose="02020603050405020304" pitchFamily="18" charset="-34"/>
              </a:rPr>
              <a:t>  เช่น   เพศ  อาชีพ สถานภาพ สมรส  ระดับการศึกษา สถานที่ </a:t>
            </a:r>
            <a:r>
              <a:rPr lang="en-US" altLang="th-TH" sz="3300" b="1" dirty="0">
                <a:solidFill>
                  <a:srgbClr val="008000"/>
                </a:solidFill>
                <a:latin typeface="Angsana New" panose="02020603050405020304" pitchFamily="18" charset="-34"/>
              </a:rPr>
              <a:t> </a:t>
            </a:r>
            <a:r>
              <a:rPr lang="th-TH" altLang="th-TH" sz="3300" b="1" dirty="0">
                <a:solidFill>
                  <a:srgbClr val="008000"/>
                </a:solidFill>
                <a:latin typeface="Angsana New" panose="02020603050405020304" pitchFamily="18" charset="-34"/>
              </a:rPr>
              <a:t>บ้านเลขที่</a:t>
            </a:r>
            <a:r>
              <a:rPr lang="en-US" altLang="th-TH" sz="3300" b="1" dirty="0">
                <a:solidFill>
                  <a:srgbClr val="008000"/>
                </a:solidFill>
                <a:latin typeface="Angsana New" panose="02020603050405020304" pitchFamily="18" charset="-34"/>
              </a:rPr>
              <a:t> </a:t>
            </a:r>
            <a:r>
              <a:rPr lang="th-TH" altLang="th-TH" sz="3300" b="1" dirty="0">
                <a:solidFill>
                  <a:srgbClr val="008000"/>
                </a:solidFill>
                <a:latin typeface="Angsana New" panose="02020603050405020304" pitchFamily="18" charset="-34"/>
              </a:rPr>
              <a:t>ฯลฯ</a:t>
            </a:r>
            <a:br>
              <a:rPr lang="th-TH" altLang="th-TH" sz="3300" b="1" dirty="0">
                <a:solidFill>
                  <a:srgbClr val="008000"/>
                </a:solidFill>
                <a:latin typeface="Angsana New" panose="02020603050405020304" pitchFamily="18" charset="-34"/>
              </a:rPr>
            </a:br>
            <a:r>
              <a:rPr lang="th-TH" altLang="th-TH" sz="3300" b="1" dirty="0">
                <a:solidFill>
                  <a:srgbClr val="008000"/>
                </a:solidFill>
                <a:latin typeface="Angsana New" panose="02020603050405020304" pitchFamily="18" charset="-34"/>
              </a:rPr>
              <a:t>      (ไม่สามารถเปรียบเทียบว่ามากหรือน้อยกว่ากัน)</a:t>
            </a:r>
          </a:p>
        </p:txBody>
      </p:sp>
      <p:sp>
        <p:nvSpPr>
          <p:cNvPr id="144391" name="Text Box 7"/>
          <p:cNvSpPr txBox="1">
            <a:spLocks noChangeArrowheads="1"/>
          </p:cNvSpPr>
          <p:nvPr/>
        </p:nvSpPr>
        <p:spPr bwMode="auto">
          <a:xfrm>
            <a:off x="411481" y="3844510"/>
            <a:ext cx="8380476" cy="1084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th-TH" sz="2600" b="1" dirty="0">
                <a:solidFill>
                  <a:srgbClr val="008000"/>
                </a:solidFill>
                <a:latin typeface="Angsana New" panose="02020603050405020304" pitchFamily="18" charset="-34"/>
              </a:rPr>
              <a:t> </a:t>
            </a:r>
            <a:r>
              <a:rPr lang="en-US" altLang="th-TH" sz="3300" b="1" dirty="0">
                <a:solidFill>
                  <a:srgbClr val="008000"/>
                </a:solidFill>
                <a:latin typeface="Angsana New" panose="02020603050405020304" pitchFamily="18" charset="-34"/>
              </a:rPr>
              <a:t>2. </a:t>
            </a:r>
            <a:r>
              <a:rPr lang="th-TH" altLang="th-TH" sz="3300" b="1" dirty="0">
                <a:solidFill>
                  <a:srgbClr val="008000"/>
                </a:solidFill>
                <a:latin typeface="Angsana New" panose="02020603050405020304" pitchFamily="18" charset="-34"/>
              </a:rPr>
              <a:t>ข้อมูล</a:t>
            </a:r>
            <a:r>
              <a:rPr lang="th-TH" altLang="th-TH" sz="3300" b="1" u="sng" dirty="0">
                <a:solidFill>
                  <a:srgbClr val="008000"/>
                </a:solidFill>
                <a:latin typeface="Angsana New" panose="02020603050405020304" pitchFamily="18" charset="-34"/>
              </a:rPr>
              <a:t>เชิงปริมาณ</a:t>
            </a:r>
            <a:r>
              <a:rPr lang="th-TH" altLang="th-TH" sz="3300" b="1" dirty="0">
                <a:solidFill>
                  <a:srgbClr val="008000"/>
                </a:solidFill>
                <a:latin typeface="Angsana New" panose="02020603050405020304" pitchFamily="18" charset="-34"/>
              </a:rPr>
              <a:t>  มักจะแสดงเป็นค่าตัวเลข เช่น อายุ    เวลาเริ่มป่วย   เวลาเกิดโรค</a:t>
            </a:r>
            <a:r>
              <a:rPr lang="en-US" altLang="th-TH" sz="3300" b="1" dirty="0">
                <a:solidFill>
                  <a:srgbClr val="008000"/>
                </a:solidFill>
                <a:latin typeface="Angsana New" panose="02020603050405020304" pitchFamily="18" charset="-34"/>
              </a:rPr>
              <a:t>  </a:t>
            </a:r>
            <a:r>
              <a:rPr lang="th-TH" altLang="th-TH" sz="3300" b="1" dirty="0">
                <a:solidFill>
                  <a:srgbClr val="008000"/>
                </a:solidFill>
                <a:latin typeface="Angsana New" panose="02020603050405020304" pitchFamily="18" charset="-34"/>
              </a:rPr>
              <a:t>อุณหภูมิ</a:t>
            </a:r>
          </a:p>
        </p:txBody>
      </p:sp>
    </p:spTree>
    <p:extLst>
      <p:ext uri="{BB962C8B-B14F-4D97-AF65-F5344CB8AC3E}">
        <p14:creationId xmlns:p14="http://schemas.microsoft.com/office/powerpoint/2010/main" val="3362064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500"/>
                                        <p:tgtEl>
                                          <p:spTgt spid="1443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4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4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4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4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8" grpId="0" autoUpdateAnimBg="0"/>
      <p:bldP spid="144390" grpId="0" autoUpdateAnimBg="0"/>
      <p:bldP spid="144391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3"/>
          <p:cNvSpPr txBox="1">
            <a:spLocks noChangeArrowheads="1"/>
          </p:cNvSpPr>
          <p:nvPr/>
        </p:nvSpPr>
        <p:spPr bwMode="auto">
          <a:xfrm>
            <a:off x="2303860" y="260351"/>
            <a:ext cx="4572000" cy="700192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th-TH" altLang="th-TH" sz="3600" b="1">
                <a:solidFill>
                  <a:srgbClr val="0000CC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อัตราความชุก</a:t>
            </a:r>
            <a:r>
              <a:rPr lang="en-US" altLang="th-TH" sz="4100" b="1">
                <a:solidFill>
                  <a:srgbClr val="0000CC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en-US" altLang="th-TH" sz="3300" b="1">
                <a:solidFill>
                  <a:srgbClr val="0000CC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(Prevalence Rate)</a:t>
            </a:r>
            <a:endParaRPr lang="th-TH" altLang="th-TH" sz="3300" b="1">
              <a:solidFill>
                <a:srgbClr val="0000CC"/>
              </a:solidFill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34819" name="TextBox 3"/>
          <p:cNvSpPr txBox="1">
            <a:spLocks noChangeArrowheads="1"/>
          </p:cNvSpPr>
          <p:nvPr/>
        </p:nvSpPr>
        <p:spPr bwMode="auto">
          <a:xfrm>
            <a:off x="5381627" y="2133604"/>
            <a:ext cx="1433726" cy="346249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sz="1800" b="1"/>
              <a:t>ที่ยังคงป่วยอยู่เท่านั้น</a:t>
            </a:r>
          </a:p>
        </p:txBody>
      </p:sp>
      <p:sp>
        <p:nvSpPr>
          <p:cNvPr id="34820" name="Text Box 6"/>
          <p:cNvSpPr txBox="1">
            <a:spLocks noChangeArrowheads="1"/>
          </p:cNvSpPr>
          <p:nvPr/>
        </p:nvSpPr>
        <p:spPr bwMode="auto">
          <a:xfrm>
            <a:off x="1331122" y="1412878"/>
            <a:ext cx="6468759" cy="992579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sz="3000" b="1"/>
              <a:t>เป็นการวัดจำนวน </a:t>
            </a:r>
            <a:r>
              <a:rPr lang="th-TH" altLang="th-TH" sz="3000" b="1" u="sng">
                <a:solidFill>
                  <a:srgbClr val="0033CC"/>
                </a:solidFill>
              </a:rPr>
              <a:t>ผู้ป่วยทั้งหมดที่มีอยู่</a:t>
            </a:r>
            <a:r>
              <a:rPr lang="th-TH" altLang="th-TH" sz="3000" b="1"/>
              <a:t>ทั้งเก่าและใหม่</a:t>
            </a:r>
            <a:r>
              <a:rPr lang="en-US" altLang="th-TH" sz="3000" b="1"/>
              <a:t> </a:t>
            </a:r>
            <a:r>
              <a:rPr lang="th-TH" altLang="th-TH" sz="3000" b="1"/>
              <a:t>ที่พบใน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sz="3000" b="1"/>
              <a:t>ประชากร ณ จุดเวลาใดเวลาหนึ่ง</a:t>
            </a:r>
          </a:p>
        </p:txBody>
      </p:sp>
      <p:sp>
        <p:nvSpPr>
          <p:cNvPr id="34821" name="Text Box 7"/>
          <p:cNvSpPr txBox="1">
            <a:spLocks noChangeArrowheads="1"/>
          </p:cNvSpPr>
          <p:nvPr/>
        </p:nvSpPr>
        <p:spPr bwMode="auto">
          <a:xfrm>
            <a:off x="3221833" y="3068639"/>
            <a:ext cx="3381310" cy="314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lnSpc>
                <a:spcPct val="130000"/>
              </a:lnSpc>
              <a:spcBef>
                <a:spcPct val="50000"/>
              </a:spcBef>
              <a:buFontTx/>
              <a:buNone/>
            </a:pPr>
            <a:r>
              <a:rPr lang="en-US" altLang="th-TH" sz="2100" b="1">
                <a:solidFill>
                  <a:srgbClr val="0033CC"/>
                </a:solidFill>
              </a:rPr>
              <a:t>P.R.</a:t>
            </a:r>
            <a:r>
              <a:rPr lang="th-TH" altLang="th-TH" sz="2100" b="1">
                <a:solidFill>
                  <a:srgbClr val="0033CC"/>
                </a:solidFill>
              </a:rPr>
              <a:t>  </a:t>
            </a:r>
            <a:r>
              <a:rPr lang="en-US" altLang="th-TH" sz="2100" b="1">
                <a:solidFill>
                  <a:srgbClr val="0033CC"/>
                </a:solidFill>
              </a:rPr>
              <a:t> =  X/Y * k</a:t>
            </a:r>
          </a:p>
          <a:p>
            <a:pPr>
              <a:lnSpc>
                <a:spcPct val="130000"/>
              </a:lnSpc>
              <a:spcBef>
                <a:spcPct val="50000"/>
              </a:spcBef>
              <a:buFontTx/>
              <a:buNone/>
            </a:pPr>
            <a:r>
              <a:rPr lang="en-US" altLang="th-TH" sz="2100" b="1">
                <a:solidFill>
                  <a:srgbClr val="0033CC"/>
                </a:solidFill>
              </a:rPr>
              <a:t>X = </a:t>
            </a:r>
            <a:r>
              <a:rPr lang="th-TH" altLang="th-TH" b="1">
                <a:solidFill>
                  <a:srgbClr val="0033CC"/>
                </a:solidFill>
              </a:rPr>
              <a:t>จำนวนผู้ป่วยที่มีอยู่</a:t>
            </a:r>
          </a:p>
          <a:p>
            <a:pPr>
              <a:lnSpc>
                <a:spcPct val="130000"/>
              </a:lnSpc>
              <a:spcBef>
                <a:spcPct val="50000"/>
              </a:spcBef>
              <a:buFontTx/>
              <a:buNone/>
            </a:pPr>
            <a:r>
              <a:rPr lang="en-US" altLang="th-TH" sz="2100" b="1">
                <a:solidFill>
                  <a:srgbClr val="0033CC"/>
                </a:solidFill>
              </a:rPr>
              <a:t>Y = </a:t>
            </a:r>
            <a:r>
              <a:rPr lang="th-TH" altLang="th-TH" b="1">
                <a:solidFill>
                  <a:srgbClr val="0033CC"/>
                </a:solidFill>
              </a:rPr>
              <a:t>ประชากรทั้งหมดในพื้นที่</a:t>
            </a:r>
          </a:p>
          <a:p>
            <a:pPr>
              <a:lnSpc>
                <a:spcPct val="130000"/>
              </a:lnSpc>
              <a:spcBef>
                <a:spcPct val="50000"/>
              </a:spcBef>
              <a:buFontTx/>
              <a:buNone/>
            </a:pPr>
            <a:r>
              <a:rPr lang="en-US" altLang="th-TH" sz="2100" b="1">
                <a:solidFill>
                  <a:srgbClr val="0033CC"/>
                </a:solidFill>
              </a:rPr>
              <a:t>K = </a:t>
            </a:r>
            <a:r>
              <a:rPr lang="th-TH" altLang="th-TH" b="1">
                <a:solidFill>
                  <a:srgbClr val="0033CC"/>
                </a:solidFill>
              </a:rPr>
              <a:t>ค่าคงที่จุดเวลาหนึ่ง</a:t>
            </a:r>
            <a:endParaRPr lang="th-TH" altLang="th-TH" sz="2100"/>
          </a:p>
        </p:txBody>
      </p:sp>
    </p:spTree>
    <p:extLst>
      <p:ext uri="{BB962C8B-B14F-4D97-AF65-F5344CB8AC3E}">
        <p14:creationId xmlns:p14="http://schemas.microsoft.com/office/powerpoint/2010/main" val="2235890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z="3600" b="1">
                <a:latin typeface="AngsanaUPC" pitchFamily="18" charset="-34"/>
                <a:cs typeface="AngsanaUPC" pitchFamily="18" charset="-34"/>
              </a:rPr>
              <a:t>ความสำคัญของความชุก </a:t>
            </a:r>
            <a:r>
              <a:rPr lang="en-US" sz="3600" b="1">
                <a:latin typeface="AngsanaUPC" pitchFamily="18" charset="-34"/>
                <a:cs typeface="AngsanaUPC" pitchFamily="18" charset="-34"/>
              </a:rPr>
              <a:t>(Prevalence)</a:t>
            </a:r>
            <a:endParaRPr lang="th-TH" sz="3600" b="1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57213" indent="-557213">
              <a:buFontTx/>
              <a:buAutoNum type="arabicPeriod"/>
            </a:pPr>
            <a:r>
              <a:rPr lang="th-TH" sz="2700" dirty="0">
                <a:latin typeface="AngsanaUPC" pitchFamily="18" charset="-34"/>
                <a:cs typeface="AngsanaUPC" pitchFamily="18" charset="-34"/>
              </a:rPr>
              <a:t>เป็นการ</a:t>
            </a:r>
            <a:r>
              <a:rPr lang="th-TH" sz="2700" u="sng" dirty="0">
                <a:latin typeface="AngsanaUPC" pitchFamily="18" charset="-34"/>
                <a:cs typeface="AngsanaUPC" pitchFamily="18" charset="-34"/>
              </a:rPr>
              <a:t>บอกสภาวะสุขภาพของชุมชน</a:t>
            </a:r>
            <a:r>
              <a:rPr lang="th-TH" sz="2700" dirty="0">
                <a:latin typeface="AngsanaUPC" pitchFamily="18" charset="-34"/>
                <a:cs typeface="AngsanaUPC" pitchFamily="18" charset="-34"/>
              </a:rPr>
              <a:t>ในขณะนั้น เพื่อการวางแผนการจัดสรรทรัพยากรหรือการจัดบริการทางการแพทย์แก่ชุมชนได้ถูกต้อง</a:t>
            </a:r>
          </a:p>
          <a:p>
            <a:pPr marL="557213" indent="-557213">
              <a:buFontTx/>
              <a:buAutoNum type="arabicPeriod"/>
            </a:pPr>
            <a:r>
              <a:rPr lang="th-TH" sz="2700" dirty="0">
                <a:latin typeface="AngsanaUPC" pitchFamily="18" charset="-34"/>
                <a:cs typeface="AngsanaUPC" pitchFamily="18" charset="-34"/>
              </a:rPr>
              <a:t>นิยมใช้กับโรคเรื้อรัง หรือโรคที่ไม่สามารถระบุเวลาที่เริ่มเป็นโรคได้อย่างชัดเจน</a:t>
            </a:r>
          </a:p>
          <a:p>
            <a:pPr marL="557213" indent="-557213">
              <a:buFontTx/>
              <a:buAutoNum type="arabicPeriod"/>
            </a:pPr>
            <a:r>
              <a:rPr lang="th-TH" sz="2700" u="sng" dirty="0">
                <a:latin typeface="AngsanaUPC" pitchFamily="18" charset="-34"/>
                <a:cs typeface="AngsanaUPC" pitchFamily="18" charset="-34"/>
              </a:rPr>
              <a:t>ไม่เหมาะสม</a:t>
            </a:r>
            <a:r>
              <a:rPr lang="th-TH" sz="2700" dirty="0">
                <a:latin typeface="AngsanaUPC" pitchFamily="18" charset="-34"/>
                <a:cs typeface="AngsanaUPC" pitchFamily="18" charset="-34"/>
              </a:rPr>
              <a:t>ที่จะใช้ในการศึกษาเพื่อหาสาเหตุของการเกิดโรค </a:t>
            </a:r>
            <a:r>
              <a:rPr lang="en-US" sz="2700" dirty="0">
                <a:latin typeface="AngsanaUPC" pitchFamily="18" charset="-34"/>
                <a:cs typeface="AngsanaUPC" pitchFamily="18" charset="-34"/>
              </a:rPr>
              <a:t>(Etiologic study)</a:t>
            </a:r>
            <a:endParaRPr lang="th-TH" sz="3000" dirty="0">
              <a:latin typeface="AngsanaUPC" pitchFamily="18" charset="-34"/>
              <a:cs typeface="AngsanaUPC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28506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889364" y="288878"/>
            <a:ext cx="5829300" cy="914400"/>
          </a:xfrm>
        </p:spPr>
        <p:txBody>
          <a:bodyPr/>
          <a:lstStyle/>
          <a:p>
            <a:r>
              <a:rPr lang="en-US" sz="3600" b="1" dirty="0">
                <a:cs typeface="EucrosiaUPC" pitchFamily="18" charset="-34"/>
              </a:rPr>
              <a:t>Prevalence </a:t>
            </a:r>
            <a:r>
              <a:rPr lang="en-US" sz="3600" b="1" i="1" dirty="0">
                <a:cs typeface="EucrosiaUPC" pitchFamily="18" charset="-34"/>
              </a:rPr>
              <a:t>or</a:t>
            </a:r>
            <a:r>
              <a:rPr lang="en-US" sz="3600" b="1" dirty="0">
                <a:cs typeface="EucrosiaUPC" pitchFamily="18" charset="-34"/>
              </a:rPr>
              <a:t> Incidence?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160061" y="1336344"/>
            <a:ext cx="7451677" cy="5257800"/>
          </a:xfrm>
        </p:spPr>
        <p:txBody>
          <a:bodyPr/>
          <a:lstStyle/>
          <a:p>
            <a:pPr>
              <a:lnSpc>
                <a:spcPts val="2879"/>
              </a:lnSpc>
              <a:spcBef>
                <a:spcPts val="300"/>
              </a:spcBef>
            </a:pPr>
            <a:r>
              <a:rPr lang="th-TH" sz="2700" dirty="0">
                <a:latin typeface="AngsanaUPC" panose="02020603050405020304" pitchFamily="18" charset="-34"/>
                <a:cs typeface="AngsanaUPC" panose="02020603050405020304" pitchFamily="18" charset="-34"/>
              </a:rPr>
              <a:t>ร้อยละของคนในห้องนี้ที่สวมแว่นตา</a:t>
            </a:r>
          </a:p>
          <a:p>
            <a:pPr>
              <a:lnSpc>
                <a:spcPts val="2879"/>
              </a:lnSpc>
              <a:spcBef>
                <a:spcPts val="300"/>
              </a:spcBef>
            </a:pPr>
            <a:r>
              <a:rPr lang="th-TH" sz="2700" dirty="0">
                <a:solidFill>
                  <a:srgbClr val="C00000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จำนวนผู้ที่เป็นโรคไขมันในเลือดสูงในห้องนี้</a:t>
            </a:r>
          </a:p>
          <a:p>
            <a:pPr>
              <a:lnSpc>
                <a:spcPts val="2879"/>
              </a:lnSpc>
              <a:spcBef>
                <a:spcPts val="300"/>
              </a:spcBef>
            </a:pPr>
            <a:r>
              <a:rPr lang="th-TH" sz="2700" dirty="0">
                <a:latin typeface="AngsanaUPC" panose="02020603050405020304" pitchFamily="18" charset="-34"/>
                <a:cs typeface="AngsanaUPC" panose="02020603050405020304" pitchFamily="18" charset="-34"/>
              </a:rPr>
              <a:t>จำนวนผู้ติดเชื้อเอ็ชไอวีรายใหม่ปี </a:t>
            </a:r>
            <a:r>
              <a:rPr lang="en-US" sz="2700" dirty="0">
                <a:latin typeface="AngsanaUPC" panose="02020603050405020304" pitchFamily="18" charset="-34"/>
                <a:cs typeface="AngsanaUPC" panose="02020603050405020304" pitchFamily="18" charset="-34"/>
              </a:rPr>
              <a:t>2558</a:t>
            </a:r>
          </a:p>
          <a:p>
            <a:pPr>
              <a:lnSpc>
                <a:spcPts val="2879"/>
              </a:lnSpc>
              <a:spcBef>
                <a:spcPts val="300"/>
              </a:spcBef>
            </a:pPr>
            <a:r>
              <a:rPr lang="th-TH" sz="2700" dirty="0">
                <a:solidFill>
                  <a:srgbClr val="C00000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จำนวนผู้เสพยาบ้าในกรุงเทพมหานครในวันที่ </a:t>
            </a:r>
            <a:r>
              <a:rPr lang="en-US" sz="2700" dirty="0">
                <a:solidFill>
                  <a:srgbClr val="C00000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1 </a:t>
            </a:r>
            <a:r>
              <a:rPr lang="th-TH" sz="2700" dirty="0">
                <a:solidFill>
                  <a:srgbClr val="C00000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มิ.ย. </a:t>
            </a:r>
            <a:r>
              <a:rPr lang="en-US" sz="2700" dirty="0">
                <a:solidFill>
                  <a:srgbClr val="C00000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2559</a:t>
            </a:r>
            <a:endParaRPr lang="th-TH" sz="2700" dirty="0">
              <a:solidFill>
                <a:srgbClr val="C00000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pPr>
              <a:lnSpc>
                <a:spcPts val="2879"/>
              </a:lnSpc>
              <a:spcBef>
                <a:spcPts val="300"/>
              </a:spcBef>
            </a:pPr>
            <a:r>
              <a:rPr lang="th-TH" sz="2700" dirty="0">
                <a:latin typeface="AngsanaUPC" panose="02020603050405020304" pitchFamily="18" charset="-34"/>
                <a:cs typeface="AngsanaUPC" panose="02020603050405020304" pitchFamily="18" charset="-34"/>
              </a:rPr>
              <a:t>อัตราตายด้วยโรคมะเร็งในเจ้าหน้าที่โรงงานอุตสาหกรรมแห่งหนึ่งในปี </a:t>
            </a:r>
            <a:r>
              <a:rPr lang="en-US" sz="2700" dirty="0">
                <a:latin typeface="AngsanaUPC" panose="02020603050405020304" pitchFamily="18" charset="-34"/>
                <a:cs typeface="AngsanaUPC" panose="02020603050405020304" pitchFamily="18" charset="-34"/>
              </a:rPr>
              <a:t>2551-2558</a:t>
            </a:r>
            <a:endParaRPr lang="th-TH" sz="2700" dirty="0"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pPr>
              <a:lnSpc>
                <a:spcPts val="2879"/>
              </a:lnSpc>
              <a:spcBef>
                <a:spcPts val="300"/>
              </a:spcBef>
            </a:pPr>
            <a:r>
              <a:rPr lang="th-TH" sz="2700" dirty="0">
                <a:solidFill>
                  <a:srgbClr val="C00000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อัตราป่วยโรคไข้เลือดออกในปี </a:t>
            </a:r>
            <a:r>
              <a:rPr lang="en-US" sz="2700" dirty="0">
                <a:solidFill>
                  <a:srgbClr val="C00000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2558</a:t>
            </a:r>
            <a:endParaRPr lang="th-TH" sz="2700" dirty="0">
              <a:solidFill>
                <a:srgbClr val="C00000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pPr>
              <a:lnSpc>
                <a:spcPts val="2879"/>
              </a:lnSpc>
              <a:spcBef>
                <a:spcPts val="300"/>
              </a:spcBef>
            </a:pPr>
            <a:r>
              <a:rPr lang="th-TH" sz="2700" dirty="0">
                <a:latin typeface="AngsanaUPC" panose="02020603050405020304" pitchFamily="18" charset="-34"/>
                <a:cs typeface="AngsanaUPC" panose="02020603050405020304" pitchFamily="18" charset="-34"/>
              </a:rPr>
              <a:t>จำนวนคนที่นั่งหลับในขณะนี้</a:t>
            </a:r>
          </a:p>
          <a:p>
            <a:pPr>
              <a:lnSpc>
                <a:spcPts val="2879"/>
              </a:lnSpc>
              <a:spcBef>
                <a:spcPts val="300"/>
              </a:spcBef>
              <a:buNone/>
            </a:pPr>
            <a:endParaRPr lang="th-TH" sz="2700" dirty="0">
              <a:latin typeface="AngsanaUPC" panose="02020603050405020304" pitchFamily="18" charset="-34"/>
              <a:cs typeface="Angsana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323886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Group 2"/>
          <p:cNvGrpSpPr>
            <a:grpSpLocks/>
          </p:cNvGrpSpPr>
          <p:nvPr/>
        </p:nvGrpSpPr>
        <p:grpSpPr bwMode="auto">
          <a:xfrm>
            <a:off x="2033588" y="1341439"/>
            <a:ext cx="5257800" cy="4419600"/>
            <a:chOff x="768" y="912"/>
            <a:chExt cx="4416" cy="2784"/>
          </a:xfrm>
        </p:grpSpPr>
        <p:sp>
          <p:nvSpPr>
            <p:cNvPr id="38930" name="Text Box 3"/>
            <p:cNvSpPr txBox="1">
              <a:spLocks noChangeArrowheads="1"/>
            </p:cNvSpPr>
            <p:nvPr/>
          </p:nvSpPr>
          <p:spPr bwMode="auto">
            <a:xfrm>
              <a:off x="1104" y="912"/>
              <a:ext cx="4080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sysDot"/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endParaRPr lang="th-TH" altLang="th-TH" sz="1500">
                <a:latin typeface="Angsana New" panose="02020603050405020304" pitchFamily="18" charset="-34"/>
              </a:endParaRPr>
            </a:p>
          </p:txBody>
        </p:sp>
        <p:sp>
          <p:nvSpPr>
            <p:cNvPr id="38931" name="Line 4"/>
            <p:cNvSpPr>
              <a:spLocks noChangeShapeType="1"/>
            </p:cNvSpPr>
            <p:nvPr/>
          </p:nvSpPr>
          <p:spPr bwMode="auto">
            <a:xfrm>
              <a:off x="1296" y="1152"/>
              <a:ext cx="0" cy="2544"/>
            </a:xfrm>
            <a:prstGeom prst="line">
              <a:avLst/>
            </a:prstGeom>
            <a:noFill/>
            <a:ln w="76200">
              <a:solidFill>
                <a:srgbClr val="FF99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h-TH"/>
            </a:p>
          </p:txBody>
        </p:sp>
        <p:sp>
          <p:nvSpPr>
            <p:cNvPr id="38932" name="Line 5"/>
            <p:cNvSpPr>
              <a:spLocks noChangeShapeType="1"/>
            </p:cNvSpPr>
            <p:nvPr/>
          </p:nvSpPr>
          <p:spPr bwMode="auto">
            <a:xfrm>
              <a:off x="4272" y="1152"/>
              <a:ext cx="0" cy="2496"/>
            </a:xfrm>
            <a:prstGeom prst="line">
              <a:avLst/>
            </a:prstGeom>
            <a:noFill/>
            <a:ln w="76200">
              <a:solidFill>
                <a:srgbClr val="FF99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h-TH"/>
            </a:p>
          </p:txBody>
        </p:sp>
        <p:cxnSp>
          <p:nvCxnSpPr>
            <p:cNvPr id="38933" name="AutoShape 6"/>
            <p:cNvCxnSpPr>
              <a:cxnSpLocks noChangeShapeType="1"/>
              <a:stCxn id="38931" idx="0"/>
              <a:endCxn id="38931" idx="0"/>
            </p:cNvCxnSpPr>
            <p:nvPr/>
          </p:nvCxnSpPr>
          <p:spPr bwMode="auto">
            <a:xfrm>
              <a:off x="1296" y="1140"/>
              <a:ext cx="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8934" name="Line 7"/>
            <p:cNvSpPr>
              <a:spLocks noChangeShapeType="1"/>
            </p:cNvSpPr>
            <p:nvPr/>
          </p:nvSpPr>
          <p:spPr bwMode="auto">
            <a:xfrm>
              <a:off x="2871" y="1698"/>
              <a:ext cx="148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h-TH"/>
            </a:p>
          </p:txBody>
        </p:sp>
        <p:sp>
          <p:nvSpPr>
            <p:cNvPr id="38935" name="Line 8"/>
            <p:cNvSpPr>
              <a:spLocks noChangeShapeType="1"/>
            </p:cNvSpPr>
            <p:nvPr/>
          </p:nvSpPr>
          <p:spPr bwMode="auto">
            <a:xfrm>
              <a:off x="768" y="2064"/>
              <a:ext cx="220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h-TH"/>
            </a:p>
          </p:txBody>
        </p:sp>
        <p:sp>
          <p:nvSpPr>
            <p:cNvPr id="38936" name="Line 9"/>
            <p:cNvSpPr>
              <a:spLocks noChangeShapeType="1"/>
            </p:cNvSpPr>
            <p:nvPr/>
          </p:nvSpPr>
          <p:spPr bwMode="auto">
            <a:xfrm>
              <a:off x="1950" y="2400"/>
              <a:ext cx="241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h-TH"/>
            </a:p>
          </p:txBody>
        </p:sp>
        <p:sp>
          <p:nvSpPr>
            <p:cNvPr id="38937" name="Line 10"/>
            <p:cNvSpPr>
              <a:spLocks noChangeShapeType="1"/>
            </p:cNvSpPr>
            <p:nvPr/>
          </p:nvSpPr>
          <p:spPr bwMode="auto">
            <a:xfrm>
              <a:off x="2334" y="2784"/>
              <a:ext cx="256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h-TH"/>
            </a:p>
          </p:txBody>
        </p:sp>
        <p:sp>
          <p:nvSpPr>
            <p:cNvPr id="38938" name="Line 11"/>
            <p:cNvSpPr>
              <a:spLocks noChangeShapeType="1"/>
            </p:cNvSpPr>
            <p:nvPr/>
          </p:nvSpPr>
          <p:spPr bwMode="auto">
            <a:xfrm>
              <a:off x="1758" y="3120"/>
              <a:ext cx="220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h-TH"/>
            </a:p>
          </p:txBody>
        </p:sp>
        <p:sp>
          <p:nvSpPr>
            <p:cNvPr id="38939" name="Line 12"/>
            <p:cNvSpPr>
              <a:spLocks noChangeShapeType="1"/>
            </p:cNvSpPr>
            <p:nvPr/>
          </p:nvSpPr>
          <p:spPr bwMode="auto">
            <a:xfrm>
              <a:off x="768" y="3456"/>
              <a:ext cx="283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h-TH"/>
            </a:p>
          </p:txBody>
        </p:sp>
        <p:sp>
          <p:nvSpPr>
            <p:cNvPr id="38940" name="Line 13"/>
            <p:cNvSpPr>
              <a:spLocks noChangeShapeType="1"/>
            </p:cNvSpPr>
            <p:nvPr/>
          </p:nvSpPr>
          <p:spPr bwMode="auto">
            <a:xfrm>
              <a:off x="912" y="1344"/>
              <a:ext cx="374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h-TH"/>
            </a:p>
          </p:txBody>
        </p:sp>
      </p:grpSp>
      <p:sp>
        <p:nvSpPr>
          <p:cNvPr id="38915" name="Text Box 14"/>
          <p:cNvSpPr txBox="1">
            <a:spLocks noChangeArrowheads="1"/>
          </p:cNvSpPr>
          <p:nvPr/>
        </p:nvSpPr>
        <p:spPr bwMode="auto">
          <a:xfrm>
            <a:off x="2087167" y="981078"/>
            <a:ext cx="5543551" cy="392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th-TH" altLang="th-TH" sz="2100" b="1" dirty="0">
                <a:latin typeface="Tahoma" panose="020B0604030504040204" pitchFamily="34" charset="0"/>
              </a:rPr>
              <a:t>     1 ก.ค.				    31 ก.ค.</a:t>
            </a:r>
          </a:p>
        </p:txBody>
      </p:sp>
      <p:sp>
        <p:nvSpPr>
          <p:cNvPr id="38916" name="Line 15"/>
          <p:cNvSpPr>
            <a:spLocks noChangeShapeType="1"/>
          </p:cNvSpPr>
          <p:nvPr/>
        </p:nvSpPr>
        <p:spPr bwMode="auto">
          <a:xfrm>
            <a:off x="6733824" y="3141663"/>
            <a:ext cx="742951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68580" tIns="34290" rIns="68580" bIns="34290"/>
          <a:lstStyle/>
          <a:p>
            <a:endParaRPr lang="th-TH"/>
          </a:p>
        </p:txBody>
      </p:sp>
      <p:sp>
        <p:nvSpPr>
          <p:cNvPr id="38917" name="Line 16"/>
          <p:cNvSpPr>
            <a:spLocks noChangeShapeType="1"/>
          </p:cNvSpPr>
          <p:nvPr/>
        </p:nvSpPr>
        <p:spPr bwMode="auto">
          <a:xfrm flipH="1">
            <a:off x="2000251" y="2514600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68580" tIns="34290" rIns="68580" bIns="34290"/>
          <a:lstStyle/>
          <a:p>
            <a:endParaRPr lang="th-TH"/>
          </a:p>
        </p:txBody>
      </p:sp>
      <p:sp>
        <p:nvSpPr>
          <p:cNvPr id="38918" name="Text Box 17"/>
          <p:cNvSpPr txBox="1">
            <a:spLocks noChangeArrowheads="1"/>
          </p:cNvSpPr>
          <p:nvPr/>
        </p:nvSpPr>
        <p:spPr bwMode="auto">
          <a:xfrm>
            <a:off x="2571751" y="228600"/>
            <a:ext cx="3943351" cy="561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th-TH" altLang="th-TH" sz="2700" b="1">
                <a:latin typeface="Tahoma" panose="020B0604030504040204" pitchFamily="34" charset="0"/>
              </a:rPr>
              <a:t>จำนวนผู้ป่วย</a:t>
            </a:r>
            <a:r>
              <a:rPr lang="th-TH" altLang="th-TH" b="1">
                <a:latin typeface="Tahoma" panose="020B0604030504040204" pitchFamily="34" charset="0"/>
              </a:rPr>
              <a:t> 9 </a:t>
            </a:r>
            <a:r>
              <a:rPr lang="th-TH" altLang="th-TH" sz="2700" b="1">
                <a:latin typeface="Tahoma" panose="020B0604030504040204" pitchFamily="34" charset="0"/>
              </a:rPr>
              <a:t>ราย</a:t>
            </a:r>
            <a:endParaRPr lang="th-TH" altLang="th-TH">
              <a:latin typeface="Tahoma" panose="020B0604030504040204" pitchFamily="34" charset="0"/>
            </a:endParaRPr>
          </a:p>
        </p:txBody>
      </p:sp>
      <p:sp>
        <p:nvSpPr>
          <p:cNvPr id="38919" name="Text Box 18"/>
          <p:cNvSpPr txBox="1">
            <a:spLocks noChangeArrowheads="1"/>
          </p:cNvSpPr>
          <p:nvPr/>
        </p:nvSpPr>
        <p:spPr bwMode="auto">
          <a:xfrm>
            <a:off x="1828801" y="1600201"/>
            <a:ext cx="342900" cy="561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th-TH" b="1">
                <a:solidFill>
                  <a:schemeClr val="folHlink"/>
                </a:solidFill>
                <a:latin typeface="Tahoma" panose="020B0604030504040204" pitchFamily="34" charset="0"/>
              </a:rPr>
              <a:t>a</a:t>
            </a:r>
            <a:endParaRPr lang="th-TH" altLang="th-TH" b="1">
              <a:solidFill>
                <a:schemeClr val="folHlink"/>
              </a:solidFill>
              <a:latin typeface="Tahoma" panose="020B0604030504040204" pitchFamily="34" charset="0"/>
            </a:endParaRPr>
          </a:p>
        </p:txBody>
      </p:sp>
      <p:sp>
        <p:nvSpPr>
          <p:cNvPr id="38920" name="Text Box 19"/>
          <p:cNvSpPr txBox="1">
            <a:spLocks noChangeArrowheads="1"/>
          </p:cNvSpPr>
          <p:nvPr/>
        </p:nvSpPr>
        <p:spPr bwMode="auto">
          <a:xfrm>
            <a:off x="1657350" y="2133601"/>
            <a:ext cx="433388" cy="561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h-TH" altLang="th-TH" b="1">
                <a:solidFill>
                  <a:schemeClr val="folHlink"/>
                </a:solidFill>
                <a:latin typeface="Tahoma" panose="020B0604030504040204" pitchFamily="34" charset="0"/>
              </a:rPr>
              <a:t>b</a:t>
            </a:r>
          </a:p>
        </p:txBody>
      </p:sp>
      <p:sp>
        <p:nvSpPr>
          <p:cNvPr id="38921" name="Text Box 20"/>
          <p:cNvSpPr txBox="1">
            <a:spLocks noChangeArrowheads="1"/>
          </p:cNvSpPr>
          <p:nvPr/>
        </p:nvSpPr>
        <p:spPr bwMode="auto">
          <a:xfrm>
            <a:off x="4171951" y="2133601"/>
            <a:ext cx="401241" cy="561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h-TH" altLang="th-TH" b="1">
                <a:solidFill>
                  <a:schemeClr val="folHlink"/>
                </a:solidFill>
                <a:latin typeface="Tahoma" panose="020B0604030504040204" pitchFamily="34" charset="0"/>
              </a:rPr>
              <a:t>c</a:t>
            </a:r>
          </a:p>
        </p:txBody>
      </p:sp>
      <p:sp>
        <p:nvSpPr>
          <p:cNvPr id="38922" name="Text Box 21"/>
          <p:cNvSpPr txBox="1">
            <a:spLocks noChangeArrowheads="1"/>
          </p:cNvSpPr>
          <p:nvPr/>
        </p:nvSpPr>
        <p:spPr bwMode="auto">
          <a:xfrm>
            <a:off x="1657352" y="2743201"/>
            <a:ext cx="432197" cy="561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h-TH" altLang="th-TH" b="1">
                <a:solidFill>
                  <a:schemeClr val="folHlink"/>
                </a:solidFill>
                <a:latin typeface="Tahoma" panose="020B0604030504040204" pitchFamily="34" charset="0"/>
              </a:rPr>
              <a:t>d</a:t>
            </a:r>
          </a:p>
        </p:txBody>
      </p:sp>
      <p:sp>
        <p:nvSpPr>
          <p:cNvPr id="38923" name="Text Box 22"/>
          <p:cNvSpPr txBox="1">
            <a:spLocks noChangeArrowheads="1"/>
          </p:cNvSpPr>
          <p:nvPr/>
        </p:nvSpPr>
        <p:spPr bwMode="auto">
          <a:xfrm>
            <a:off x="6300791" y="2781301"/>
            <a:ext cx="269081" cy="561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h-TH" altLang="th-TH" b="1">
                <a:solidFill>
                  <a:schemeClr val="folHlink"/>
                </a:solidFill>
                <a:latin typeface="Tahoma" panose="020B0604030504040204" pitchFamily="34" charset="0"/>
              </a:rPr>
              <a:t>e</a:t>
            </a:r>
          </a:p>
        </p:txBody>
      </p:sp>
      <p:sp>
        <p:nvSpPr>
          <p:cNvPr id="38924" name="Text Box 23"/>
          <p:cNvSpPr txBox="1">
            <a:spLocks noChangeArrowheads="1"/>
          </p:cNvSpPr>
          <p:nvPr/>
        </p:nvSpPr>
        <p:spPr bwMode="auto">
          <a:xfrm>
            <a:off x="3074195" y="3257551"/>
            <a:ext cx="295594" cy="561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h-TH" altLang="th-TH" b="1">
                <a:solidFill>
                  <a:schemeClr val="folHlink"/>
                </a:solidFill>
                <a:latin typeface="Tahoma" panose="020B0604030504040204" pitchFamily="34" charset="0"/>
              </a:rPr>
              <a:t>f</a:t>
            </a:r>
          </a:p>
        </p:txBody>
      </p:sp>
      <p:sp>
        <p:nvSpPr>
          <p:cNvPr id="38925" name="Text Box 24"/>
          <p:cNvSpPr txBox="1">
            <a:spLocks noChangeArrowheads="1"/>
          </p:cNvSpPr>
          <p:nvPr/>
        </p:nvSpPr>
        <p:spPr bwMode="auto">
          <a:xfrm>
            <a:off x="3486151" y="3867151"/>
            <a:ext cx="285751" cy="561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h-TH" altLang="th-TH" b="1">
                <a:solidFill>
                  <a:schemeClr val="folHlink"/>
                </a:solidFill>
                <a:latin typeface="Tahoma" panose="020B0604030504040204" pitchFamily="34" charset="0"/>
              </a:rPr>
              <a:t>g</a:t>
            </a:r>
          </a:p>
        </p:txBody>
      </p:sp>
      <p:sp>
        <p:nvSpPr>
          <p:cNvPr id="38926" name="Text Box 25"/>
          <p:cNvSpPr txBox="1">
            <a:spLocks noChangeArrowheads="1"/>
          </p:cNvSpPr>
          <p:nvPr/>
        </p:nvSpPr>
        <p:spPr bwMode="auto">
          <a:xfrm>
            <a:off x="2800351" y="4419601"/>
            <a:ext cx="435770" cy="561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h-TH" altLang="th-TH" b="1">
                <a:solidFill>
                  <a:schemeClr val="folHlink"/>
                </a:solidFill>
                <a:latin typeface="Tahoma" panose="020B0604030504040204" pitchFamily="34" charset="0"/>
              </a:rPr>
              <a:t>h</a:t>
            </a:r>
          </a:p>
        </p:txBody>
      </p:sp>
      <p:sp>
        <p:nvSpPr>
          <p:cNvPr id="38927" name="Text Box 26"/>
          <p:cNvSpPr txBox="1">
            <a:spLocks noChangeArrowheads="1"/>
          </p:cNvSpPr>
          <p:nvPr/>
        </p:nvSpPr>
        <p:spPr bwMode="auto">
          <a:xfrm>
            <a:off x="1657351" y="4953001"/>
            <a:ext cx="285751" cy="561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h-TH" altLang="th-TH" b="1">
                <a:solidFill>
                  <a:schemeClr val="folHlink"/>
                </a:solidFill>
                <a:latin typeface="Tahoma" panose="020B0604030504040204" pitchFamily="34" charset="0"/>
              </a:rPr>
              <a:t>i</a:t>
            </a:r>
          </a:p>
        </p:txBody>
      </p:sp>
      <p:sp>
        <p:nvSpPr>
          <p:cNvPr id="38928" name="Text Box 27"/>
          <p:cNvSpPr txBox="1">
            <a:spLocks noChangeArrowheads="1"/>
          </p:cNvSpPr>
          <p:nvPr/>
        </p:nvSpPr>
        <p:spPr bwMode="auto">
          <a:xfrm>
            <a:off x="1331121" y="6021390"/>
            <a:ext cx="3486151" cy="392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th-TH" altLang="th-TH" sz="2100" b="1" dirty="0">
                <a:latin typeface="Angsana New" panose="02020603050405020304" pitchFamily="18" charset="-34"/>
              </a:rPr>
              <a:t>ประชากรทั้งหมด </a:t>
            </a:r>
            <a:r>
              <a:rPr lang="th-TH" altLang="th-TH" sz="1800" b="1" dirty="0">
                <a:latin typeface="Angsana New" panose="02020603050405020304" pitchFamily="18" charset="-34"/>
              </a:rPr>
              <a:t>10,000</a:t>
            </a:r>
            <a:r>
              <a:rPr lang="th-TH" altLang="th-TH" sz="2100" b="1" dirty="0">
                <a:latin typeface="Angsana New" panose="02020603050405020304" pitchFamily="18" charset="-34"/>
              </a:rPr>
              <a:t> คน</a:t>
            </a:r>
          </a:p>
        </p:txBody>
      </p:sp>
      <p:pic>
        <p:nvPicPr>
          <p:cNvPr id="38929" name="Picture 28" descr="Walt Disney05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9871" y="5603878"/>
            <a:ext cx="1188244" cy="125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72723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4514854" y="689538"/>
            <a:ext cx="3960906" cy="26384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th-TH" sz="3000" b="1" dirty="0">
                <a:latin typeface="Angsana New" panose="02020603050405020304" pitchFamily="18" charset="-34"/>
              </a:rPr>
              <a:t>1.Prevalence rate   1 </a:t>
            </a:r>
            <a:r>
              <a:rPr lang="th-TH" altLang="th-TH" sz="3000" b="1" dirty="0">
                <a:latin typeface="Angsana New" panose="02020603050405020304" pitchFamily="18" charset="-34"/>
              </a:rPr>
              <a:t>กรกฎาคม</a:t>
            </a:r>
          </a:p>
          <a:p>
            <a:pPr marL="0" indent="0">
              <a:buNone/>
            </a:pPr>
            <a:r>
              <a:rPr lang="en-US" altLang="th-TH" sz="3000" b="1" dirty="0">
                <a:latin typeface="Angsana New" panose="02020603050405020304" pitchFamily="18" charset="-34"/>
              </a:rPr>
              <a:t>2.Prevalence rate  31 </a:t>
            </a:r>
            <a:r>
              <a:rPr lang="th-TH" altLang="th-TH" sz="3000" b="1" dirty="0">
                <a:latin typeface="Angsana New" panose="02020603050405020304" pitchFamily="18" charset="-34"/>
              </a:rPr>
              <a:t>กรกฎาคม</a:t>
            </a:r>
            <a:endParaRPr lang="en-US" altLang="th-TH" sz="3000" b="1" dirty="0">
              <a:latin typeface="Angsana New" panose="02020603050405020304" pitchFamily="18" charset="-34"/>
            </a:endParaRPr>
          </a:p>
          <a:p>
            <a:pPr marL="0" indent="0">
              <a:buNone/>
            </a:pPr>
            <a:r>
              <a:rPr lang="en-US" altLang="th-TH" sz="3000" b="1" dirty="0">
                <a:latin typeface="Angsana New" panose="02020603050405020304" pitchFamily="18" charset="-34"/>
              </a:rPr>
              <a:t>3.Prevalence rate</a:t>
            </a:r>
            <a:r>
              <a:rPr lang="th-TH" altLang="th-TH" sz="3000" b="1" dirty="0">
                <a:latin typeface="Angsana New" panose="02020603050405020304" pitchFamily="18" charset="-34"/>
              </a:rPr>
              <a:t> เดือนกรกฎาคม</a:t>
            </a:r>
          </a:p>
          <a:p>
            <a:pPr marL="0" indent="0">
              <a:buNone/>
            </a:pPr>
            <a:r>
              <a:rPr lang="en-US" altLang="th-TH" sz="3000" b="1" dirty="0">
                <a:latin typeface="Angsana New" panose="02020603050405020304" pitchFamily="18" charset="-34"/>
              </a:rPr>
              <a:t>4.Incidence rate </a:t>
            </a:r>
            <a:r>
              <a:rPr lang="th-TH" altLang="th-TH" sz="3000" b="1" dirty="0">
                <a:latin typeface="Angsana New" panose="02020603050405020304" pitchFamily="18" charset="-34"/>
              </a:rPr>
              <a:t> เดือนกรกฎาคม</a:t>
            </a:r>
          </a:p>
        </p:txBody>
      </p:sp>
      <p:sp>
        <p:nvSpPr>
          <p:cNvPr id="40963" name="Line 3"/>
          <p:cNvSpPr>
            <a:spLocks noChangeShapeType="1"/>
          </p:cNvSpPr>
          <p:nvPr/>
        </p:nvSpPr>
        <p:spPr bwMode="auto">
          <a:xfrm>
            <a:off x="2520554" y="2951166"/>
            <a:ext cx="0" cy="2078037"/>
          </a:xfrm>
          <a:prstGeom prst="line">
            <a:avLst/>
          </a:prstGeom>
          <a:noFill/>
          <a:ln w="38100">
            <a:solidFill>
              <a:srgbClr val="FFFF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68580" tIns="34290" rIns="68580" bIns="34290"/>
          <a:lstStyle/>
          <a:p>
            <a:endParaRPr lang="th-TH"/>
          </a:p>
        </p:txBody>
      </p:sp>
      <p:sp>
        <p:nvSpPr>
          <p:cNvPr id="40964" name="Line 4"/>
          <p:cNvSpPr>
            <a:spLocks noChangeShapeType="1"/>
          </p:cNvSpPr>
          <p:nvPr/>
        </p:nvSpPr>
        <p:spPr bwMode="auto">
          <a:xfrm>
            <a:off x="3732609" y="2951163"/>
            <a:ext cx="0" cy="2038351"/>
          </a:xfrm>
          <a:prstGeom prst="line">
            <a:avLst/>
          </a:prstGeom>
          <a:noFill/>
          <a:ln w="38100">
            <a:solidFill>
              <a:srgbClr val="FFFF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68580" tIns="34290" rIns="68580" bIns="34290"/>
          <a:lstStyle/>
          <a:p>
            <a:endParaRPr lang="th-TH"/>
          </a:p>
        </p:txBody>
      </p:sp>
      <p:cxnSp>
        <p:nvCxnSpPr>
          <p:cNvPr id="40965" name="AutoShape 5"/>
          <p:cNvCxnSpPr>
            <a:cxnSpLocks noChangeShapeType="1"/>
            <a:stCxn id="40963" idx="0"/>
            <a:endCxn id="40963" idx="0"/>
          </p:cNvCxnSpPr>
          <p:nvPr/>
        </p:nvCxnSpPr>
        <p:spPr bwMode="auto">
          <a:xfrm>
            <a:off x="2520554" y="2932113"/>
            <a:ext cx="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966" name="Line 6"/>
          <p:cNvSpPr>
            <a:spLocks noChangeShapeType="1"/>
          </p:cNvSpPr>
          <p:nvPr/>
        </p:nvSpPr>
        <p:spPr bwMode="auto">
          <a:xfrm>
            <a:off x="3162301" y="3397251"/>
            <a:ext cx="60602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68580" tIns="34290" rIns="68580" bIns="34290"/>
          <a:lstStyle/>
          <a:p>
            <a:endParaRPr lang="th-TH"/>
          </a:p>
        </p:txBody>
      </p:sp>
      <p:sp>
        <p:nvSpPr>
          <p:cNvPr id="40967" name="Line 7"/>
          <p:cNvSpPr>
            <a:spLocks noChangeShapeType="1"/>
          </p:cNvSpPr>
          <p:nvPr/>
        </p:nvSpPr>
        <p:spPr bwMode="auto">
          <a:xfrm>
            <a:off x="2305051" y="3697288"/>
            <a:ext cx="900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68580" tIns="34290" rIns="68580" bIns="34290"/>
          <a:lstStyle/>
          <a:p>
            <a:endParaRPr lang="th-TH"/>
          </a:p>
        </p:txBody>
      </p:sp>
      <p:sp>
        <p:nvSpPr>
          <p:cNvPr id="40968" name="Line 8"/>
          <p:cNvSpPr>
            <a:spLocks noChangeShapeType="1"/>
          </p:cNvSpPr>
          <p:nvPr/>
        </p:nvSpPr>
        <p:spPr bwMode="auto">
          <a:xfrm>
            <a:off x="2786062" y="3970339"/>
            <a:ext cx="9858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68580" tIns="34290" rIns="68580" bIns="34290"/>
          <a:lstStyle/>
          <a:p>
            <a:endParaRPr lang="th-TH"/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>
            <a:off x="2943226" y="4284663"/>
            <a:ext cx="10429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68580" tIns="34290" rIns="68580" bIns="34290"/>
          <a:lstStyle/>
          <a:p>
            <a:endParaRPr lang="th-TH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>
            <a:off x="2708672" y="4559300"/>
            <a:ext cx="89892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68580" tIns="34290" rIns="68580" bIns="34290"/>
          <a:lstStyle/>
          <a:p>
            <a:endParaRPr lang="th-TH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>
            <a:off x="2305052" y="4833939"/>
            <a:ext cx="115371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68580" tIns="34290" rIns="68580" bIns="34290"/>
          <a:lstStyle/>
          <a:p>
            <a:endParaRPr lang="th-TH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>
            <a:off x="2363394" y="3108325"/>
            <a:ext cx="1525191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68580" tIns="34290" rIns="68580" bIns="34290"/>
          <a:lstStyle/>
          <a:p>
            <a:endParaRPr lang="th-TH"/>
          </a:p>
        </p:txBody>
      </p:sp>
      <p:sp>
        <p:nvSpPr>
          <p:cNvPr id="40973" name="Text Box 13"/>
          <p:cNvSpPr txBox="1">
            <a:spLocks noChangeArrowheads="1"/>
          </p:cNvSpPr>
          <p:nvPr/>
        </p:nvSpPr>
        <p:spPr bwMode="auto">
          <a:xfrm>
            <a:off x="2057401" y="2438401"/>
            <a:ext cx="30861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th-TH" altLang="th-TH" sz="1500" b="1" dirty="0">
                <a:latin typeface="Angsana New" panose="02020603050405020304" pitchFamily="18" charset="-34"/>
              </a:rPr>
              <a:t> </a:t>
            </a:r>
            <a:r>
              <a:rPr lang="th-TH" altLang="th-TH" sz="1800" b="1" dirty="0">
                <a:latin typeface="Angsana New" panose="02020603050405020304" pitchFamily="18" charset="-34"/>
              </a:rPr>
              <a:t>1</a:t>
            </a:r>
            <a:r>
              <a:rPr lang="th-TH" altLang="th-TH" sz="1500" b="1" dirty="0">
                <a:latin typeface="Angsana New" panose="02020603050405020304" pitchFamily="18" charset="-34"/>
              </a:rPr>
              <a:t> </a:t>
            </a:r>
            <a:r>
              <a:rPr lang="th-TH" altLang="th-TH" sz="1800" b="1" dirty="0">
                <a:latin typeface="Angsana New" panose="02020603050405020304" pitchFamily="18" charset="-34"/>
              </a:rPr>
              <a:t>ก.ค.</a:t>
            </a:r>
            <a:r>
              <a:rPr lang="th-TH" altLang="th-TH" sz="1500" b="1" dirty="0">
                <a:latin typeface="Angsana New" panose="02020603050405020304" pitchFamily="18" charset="-34"/>
              </a:rPr>
              <a:t>                               </a:t>
            </a:r>
            <a:r>
              <a:rPr lang="th-TH" altLang="th-TH" sz="1800" b="1" dirty="0">
                <a:latin typeface="Angsana New" panose="02020603050405020304" pitchFamily="18" charset="-34"/>
              </a:rPr>
              <a:t>31</a:t>
            </a:r>
            <a:r>
              <a:rPr lang="th-TH" altLang="th-TH" sz="1500" b="1" dirty="0">
                <a:latin typeface="Angsana New" panose="02020603050405020304" pitchFamily="18" charset="-34"/>
              </a:rPr>
              <a:t> </a:t>
            </a:r>
            <a:r>
              <a:rPr lang="th-TH" altLang="th-TH" sz="1800" b="1" dirty="0">
                <a:latin typeface="Angsana New" panose="02020603050405020304" pitchFamily="18" charset="-34"/>
              </a:rPr>
              <a:t>ก.ค.</a:t>
            </a:r>
            <a:endParaRPr lang="th-TH" altLang="th-TH" sz="1500" b="1" dirty="0">
              <a:latin typeface="Angsana New" panose="02020603050405020304" pitchFamily="18" charset="-34"/>
            </a:endParaRPr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>
            <a:off x="3943351" y="37338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68580" tIns="34290" rIns="68580" bIns="34290"/>
          <a:lstStyle/>
          <a:p>
            <a:endParaRPr lang="th-TH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 flipH="1">
            <a:off x="2057402" y="3352800"/>
            <a:ext cx="285751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68580" tIns="34290" rIns="68580" bIns="34290"/>
          <a:lstStyle/>
          <a:p>
            <a:endParaRPr lang="th-TH"/>
          </a:p>
        </p:txBody>
      </p:sp>
      <p:sp>
        <p:nvSpPr>
          <p:cNvPr id="40976" name="Text Box 16"/>
          <p:cNvSpPr txBox="1">
            <a:spLocks noChangeArrowheads="1"/>
          </p:cNvSpPr>
          <p:nvPr/>
        </p:nvSpPr>
        <p:spPr bwMode="auto">
          <a:xfrm>
            <a:off x="1714502" y="1524003"/>
            <a:ext cx="2800351" cy="484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th-TH" altLang="th-TH" sz="2700" b="1" dirty="0">
                <a:latin typeface="Angsana New" panose="02020603050405020304" pitchFamily="18" charset="-34"/>
              </a:rPr>
              <a:t>  จำนวนผู้ป่วย 9 ราย</a:t>
            </a:r>
          </a:p>
        </p:txBody>
      </p:sp>
      <p:sp>
        <p:nvSpPr>
          <p:cNvPr id="40977" name="Text Box 17"/>
          <p:cNvSpPr txBox="1">
            <a:spLocks noChangeArrowheads="1"/>
          </p:cNvSpPr>
          <p:nvPr/>
        </p:nvSpPr>
        <p:spPr bwMode="auto">
          <a:xfrm>
            <a:off x="1277543" y="5661028"/>
            <a:ext cx="3486151" cy="392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th-TH" altLang="th-TH" sz="2100" b="1">
                <a:latin typeface="Angsana New" panose="02020603050405020304" pitchFamily="18" charset="-34"/>
              </a:rPr>
              <a:t>ประชากรทั้งหมด </a:t>
            </a:r>
            <a:r>
              <a:rPr lang="th-TH" altLang="th-TH" sz="1800" b="1">
                <a:latin typeface="Angsana New" panose="02020603050405020304" pitchFamily="18" charset="-34"/>
              </a:rPr>
              <a:t>10,000</a:t>
            </a:r>
            <a:r>
              <a:rPr lang="th-TH" altLang="th-TH" sz="2100" b="1">
                <a:latin typeface="Angsana New" panose="02020603050405020304" pitchFamily="18" charset="-34"/>
              </a:rPr>
              <a:t> คน</a:t>
            </a:r>
          </a:p>
        </p:txBody>
      </p:sp>
      <p:pic>
        <p:nvPicPr>
          <p:cNvPr id="40978" name="Picture 18" descr="Walt Disney05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5173022"/>
            <a:ext cx="1295400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537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Box 2"/>
          <p:cNvSpPr txBox="1">
            <a:spLocks noChangeArrowheads="1"/>
          </p:cNvSpPr>
          <p:nvPr/>
        </p:nvSpPr>
        <p:spPr bwMode="auto">
          <a:xfrm>
            <a:off x="2053831" y="385251"/>
            <a:ext cx="5324214" cy="484748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sz="2700" b="1" dirty="0">
                <a:solidFill>
                  <a:srgbClr val="0000FF"/>
                </a:solidFill>
              </a:rPr>
              <a:t>ความแตกต่างระหว่าง อัตราอุบัติการณ์และอัตราความชุก</a:t>
            </a:r>
          </a:p>
        </p:txBody>
      </p:sp>
      <p:sp>
        <p:nvSpPr>
          <p:cNvPr id="43011" name="TextBox 3"/>
          <p:cNvSpPr txBox="1">
            <a:spLocks noChangeArrowheads="1"/>
          </p:cNvSpPr>
          <p:nvPr/>
        </p:nvSpPr>
        <p:spPr bwMode="auto">
          <a:xfrm>
            <a:off x="801885" y="1100180"/>
            <a:ext cx="8158324" cy="514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sz="3000" b="1" dirty="0"/>
              <a:t>หัวข้อ		</a:t>
            </a:r>
            <a:r>
              <a:rPr lang="th-TH" altLang="th-TH" sz="3000" b="1" dirty="0" smtClean="0"/>
              <a:t>      </a:t>
            </a:r>
            <a:r>
              <a:rPr lang="th-TH" altLang="th-TH" sz="3000" b="1" dirty="0"/>
              <a:t>อัตรา</a:t>
            </a:r>
            <a:r>
              <a:rPr lang="th-TH" altLang="th-TH" sz="3000" b="1" dirty="0" smtClean="0"/>
              <a:t>อุบัติการณ์	</a:t>
            </a:r>
            <a:r>
              <a:rPr lang="th-TH" altLang="th-TH" sz="3000" b="1" dirty="0"/>
              <a:t> </a:t>
            </a:r>
            <a:r>
              <a:rPr lang="th-TH" altLang="th-TH" sz="3000" b="1" dirty="0" smtClean="0"/>
              <a:t>                      อัตรา</a:t>
            </a:r>
            <a:r>
              <a:rPr lang="th-TH" altLang="th-TH" sz="3000" b="1" dirty="0"/>
              <a:t>ความชุก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h-TH" altLang="th-TH" sz="30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sz="3000" b="1" dirty="0"/>
              <a:t>ตัว</a:t>
            </a:r>
            <a:r>
              <a:rPr lang="th-TH" altLang="th-TH" sz="3000" b="1" dirty="0" smtClean="0"/>
              <a:t>เศษ</a:t>
            </a:r>
            <a:r>
              <a:rPr lang="th-TH" altLang="th-TH" sz="3000" b="1" dirty="0"/>
              <a:t> </a:t>
            </a:r>
            <a:r>
              <a:rPr lang="th-TH" altLang="th-TH" sz="3000" b="1" dirty="0" smtClean="0"/>
              <a:t>               จำนวน</a:t>
            </a:r>
            <a:r>
              <a:rPr lang="th-TH" altLang="th-TH" sz="3000" b="1" dirty="0"/>
              <a:t>ผู้ป่วยใหม่	</a:t>
            </a:r>
            <a:r>
              <a:rPr lang="th-TH" altLang="th-TH" sz="3000" b="1" dirty="0" smtClean="0"/>
              <a:t>            จำนวน</a:t>
            </a:r>
            <a:r>
              <a:rPr lang="th-TH" altLang="th-TH" sz="3000" b="1" dirty="0"/>
              <a:t>ผู้ป่วยทั้งเก่าและใหม่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h-TH" altLang="th-TH" sz="30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sz="3000" b="1" dirty="0"/>
              <a:t>ตัวหาร	</a:t>
            </a:r>
            <a:r>
              <a:rPr lang="th-TH" altLang="th-TH" sz="3000" b="1" dirty="0" smtClean="0"/>
              <a:t>     จำนวน </a:t>
            </a:r>
            <a:r>
              <a:rPr lang="th-TH" altLang="th-TH" sz="3000" b="1" dirty="0" err="1"/>
              <a:t>ปชก</a:t>
            </a:r>
            <a:r>
              <a:rPr lang="th-TH" altLang="th-TH" sz="3000" b="1" dirty="0"/>
              <a:t>.ที่เสี่ยง</a:t>
            </a:r>
            <a:r>
              <a:rPr lang="th-TH" altLang="th-TH" sz="3000" b="1" dirty="0" smtClean="0"/>
              <a:t>ต่อ</a:t>
            </a:r>
            <a:r>
              <a:rPr lang="th-TH" altLang="th-TH" sz="3000" b="1" dirty="0"/>
              <a:t> </a:t>
            </a:r>
            <a:r>
              <a:rPr lang="th-TH" altLang="th-TH" sz="3000" b="1" dirty="0" smtClean="0"/>
              <a:t>             จำนวน </a:t>
            </a:r>
            <a:r>
              <a:rPr lang="th-TH" altLang="th-TH" sz="3000" b="1" dirty="0" err="1"/>
              <a:t>ปชก</a:t>
            </a:r>
            <a:r>
              <a:rPr lang="th-TH" altLang="th-TH" sz="3000" b="1" dirty="0"/>
              <a:t>.ทั้งหมด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sz="3000" b="1" dirty="0"/>
              <a:t>		 </a:t>
            </a:r>
            <a:r>
              <a:rPr lang="th-TH" altLang="th-TH" sz="3000" b="1" dirty="0" smtClean="0"/>
              <a:t>    การ</a:t>
            </a:r>
            <a:r>
              <a:rPr lang="th-TH" altLang="th-TH" sz="3000" b="1" dirty="0"/>
              <a:t>เกิดโรค	 </a:t>
            </a:r>
            <a:r>
              <a:rPr lang="th-TH" altLang="th-TH" sz="3000" b="1" dirty="0" smtClean="0"/>
              <a:t>                      ณ </a:t>
            </a:r>
            <a:r>
              <a:rPr lang="th-TH" altLang="th-TH" sz="3000" b="1" dirty="0"/>
              <a:t>เวลาใดเวลาหนึ่ง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h-TH" altLang="th-TH" sz="30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sz="3000" b="1" dirty="0"/>
              <a:t>ความสำคัญ	</a:t>
            </a:r>
            <a:r>
              <a:rPr lang="en-US" altLang="th-TH" sz="3000" b="1" dirty="0" smtClean="0"/>
              <a:t>   -</a:t>
            </a:r>
            <a:r>
              <a:rPr lang="th-TH" altLang="th-TH" sz="3000" b="1" dirty="0" smtClean="0"/>
              <a:t> </a:t>
            </a:r>
            <a:r>
              <a:rPr lang="th-TH" altLang="th-TH" sz="3000" b="1" dirty="0"/>
              <a:t>บ่งชี้โอกาสของการเป็นโรค	</a:t>
            </a:r>
            <a:r>
              <a:rPr lang="en-US" altLang="th-TH" sz="3000" b="1" dirty="0"/>
              <a:t>- </a:t>
            </a:r>
            <a:r>
              <a:rPr lang="th-TH" altLang="th-TH" sz="3000" b="1" dirty="0"/>
              <a:t>ไม่จำเป็นต้องแสดงถึง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sz="3000" b="1" dirty="0"/>
              <a:t>		</a:t>
            </a:r>
            <a:r>
              <a:rPr lang="en-US" altLang="th-TH" sz="3000" b="1" dirty="0" smtClean="0"/>
              <a:t>   -</a:t>
            </a:r>
            <a:r>
              <a:rPr lang="th-TH" altLang="th-TH" sz="3000" b="1" dirty="0" smtClean="0"/>
              <a:t> เป็น</a:t>
            </a:r>
            <a:r>
              <a:rPr lang="th-TH" altLang="th-TH" sz="3000" b="1" dirty="0"/>
              <a:t>ดัชนีใช้</a:t>
            </a:r>
            <a:r>
              <a:rPr lang="th-TH" altLang="th-TH" sz="3000" b="1" dirty="0" smtClean="0"/>
              <a:t>ประเมินผล             </a:t>
            </a:r>
            <a:r>
              <a:rPr lang="th-TH" altLang="th-TH" sz="3000" b="1" dirty="0"/>
              <a:t>โอกาสของการเป็นโรค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sz="3000" b="1" dirty="0"/>
              <a:t>		    </a:t>
            </a:r>
            <a:r>
              <a:rPr lang="th-TH" altLang="th-TH" sz="3000" b="1" dirty="0" smtClean="0"/>
              <a:t>   การ</a:t>
            </a:r>
            <a:r>
              <a:rPr lang="th-TH" altLang="th-TH" sz="3000" b="1" dirty="0"/>
              <a:t>ป้องกันโรค	 	</a:t>
            </a:r>
            <a:r>
              <a:rPr lang="en-US" altLang="th-TH" sz="3000" b="1" dirty="0" smtClean="0"/>
              <a:t>      - </a:t>
            </a:r>
            <a:r>
              <a:rPr lang="th-TH" altLang="th-TH" sz="3000" b="1" dirty="0"/>
              <a:t>เป็นดัชนีแสดงถึงบริการ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sz="3000" b="1" dirty="0"/>
              <a:t>						    </a:t>
            </a:r>
            <a:r>
              <a:rPr lang="th-TH" altLang="th-TH" sz="3000" b="1" dirty="0" smtClean="0"/>
              <a:t>          ด้าน</a:t>
            </a:r>
            <a:r>
              <a:rPr lang="th-TH" altLang="th-TH" sz="3000" b="1" dirty="0"/>
              <a:t>การรักษาพยาบาล</a:t>
            </a:r>
          </a:p>
        </p:txBody>
      </p:sp>
      <p:cxnSp>
        <p:nvCxnSpPr>
          <p:cNvPr id="6" name="ตัวเชื่อมต่อตรง 5"/>
          <p:cNvCxnSpPr/>
          <p:nvPr/>
        </p:nvCxnSpPr>
        <p:spPr>
          <a:xfrm>
            <a:off x="760863" y="1784025"/>
            <a:ext cx="7728044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ตัวเชื่อมต่อตรง 6"/>
          <p:cNvCxnSpPr/>
          <p:nvPr/>
        </p:nvCxnSpPr>
        <p:spPr>
          <a:xfrm>
            <a:off x="760863" y="2857501"/>
            <a:ext cx="7728044" cy="158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ตัวเชื่อมต่อตรง 7"/>
          <p:cNvCxnSpPr/>
          <p:nvPr/>
        </p:nvCxnSpPr>
        <p:spPr>
          <a:xfrm>
            <a:off x="760863" y="4273457"/>
            <a:ext cx="7728044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ตัวเชื่อมต่อตรง 8"/>
          <p:cNvCxnSpPr/>
          <p:nvPr/>
        </p:nvCxnSpPr>
        <p:spPr>
          <a:xfrm>
            <a:off x="760863" y="1000126"/>
            <a:ext cx="7728044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ตัวเชื่อมต่อตรง 10"/>
          <p:cNvCxnSpPr/>
          <p:nvPr/>
        </p:nvCxnSpPr>
        <p:spPr>
          <a:xfrm>
            <a:off x="2536035" y="1000127"/>
            <a:ext cx="0" cy="53460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ตัวเชื่อมต่อตรง 11"/>
          <p:cNvCxnSpPr/>
          <p:nvPr/>
        </p:nvCxnSpPr>
        <p:spPr>
          <a:xfrm flipH="1">
            <a:off x="5664302" y="1001715"/>
            <a:ext cx="1192" cy="53444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949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1656162" y="2276476"/>
            <a:ext cx="5993607" cy="2119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Clr>
                <a:schemeClr val="hlink"/>
              </a:buClr>
              <a:buSzPct val="200000"/>
            </a:pPr>
            <a:r>
              <a:rPr lang="th-TH" altLang="th-TH" sz="3600" b="1">
                <a:latin typeface="Angsana New" panose="02020603050405020304" pitchFamily="18" charset="-34"/>
              </a:rPr>
              <a:t>อัตราตายอย่างหยาบ</a:t>
            </a:r>
            <a:endParaRPr lang="en-US" altLang="th-TH" sz="3600" b="1">
              <a:latin typeface="Angsana New" panose="02020603050405020304" pitchFamily="18" charset="-34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hlink"/>
              </a:buClr>
              <a:buSzPct val="200000"/>
            </a:pPr>
            <a:r>
              <a:rPr lang="th-TH" altLang="th-TH" sz="3600" b="1">
                <a:latin typeface="Angsana New" panose="02020603050405020304" pitchFamily="18" charset="-34"/>
              </a:rPr>
              <a:t>อัตราตายเฉพาะ</a:t>
            </a:r>
            <a:endParaRPr lang="en-US" altLang="th-TH" sz="3600" b="1">
              <a:latin typeface="Angsana New" panose="02020603050405020304" pitchFamily="18" charset="-34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hlink"/>
              </a:buClr>
              <a:buSzPct val="200000"/>
            </a:pPr>
            <a:r>
              <a:rPr lang="th-TH" altLang="th-TH" sz="3600" b="1">
                <a:latin typeface="Angsana New" panose="02020603050405020304" pitchFamily="18" charset="-34"/>
              </a:rPr>
              <a:t>อัตราผู้ป่วยตาย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2286000" y="762000"/>
            <a:ext cx="4572000" cy="700192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th-TH" altLang="th-TH" sz="4100" b="1">
                <a:solidFill>
                  <a:srgbClr val="0000FF"/>
                </a:solidFill>
                <a:latin typeface="Angsana New" panose="02020603050405020304" pitchFamily="18" charset="-34"/>
              </a:rPr>
              <a:t>อัตราการตาย</a:t>
            </a:r>
            <a:r>
              <a:rPr lang="th-TH" altLang="th-TH" sz="3300" b="1">
                <a:solidFill>
                  <a:srgbClr val="0000FF"/>
                </a:solidFill>
                <a:latin typeface="Angsana New" panose="02020603050405020304" pitchFamily="18" charset="-34"/>
              </a:rPr>
              <a:t> </a:t>
            </a:r>
            <a:r>
              <a:rPr lang="en-US" altLang="th-TH" sz="3300" b="1">
                <a:solidFill>
                  <a:srgbClr val="0000FF"/>
                </a:solidFill>
                <a:latin typeface="Angsana New" panose="02020603050405020304" pitchFamily="18" charset="-34"/>
              </a:rPr>
              <a:t>(Mortality Rates)</a:t>
            </a:r>
            <a:endParaRPr lang="th-TH" altLang="th-TH" sz="3300" b="1">
              <a:solidFill>
                <a:srgbClr val="0000FF"/>
              </a:solidFill>
              <a:latin typeface="Angsana New" panose="02020603050405020304" pitchFamily="18" charset="-34"/>
            </a:endParaRPr>
          </a:p>
        </p:txBody>
      </p:sp>
      <p:sp>
        <p:nvSpPr>
          <p:cNvPr id="44036" name="TextBox 3"/>
          <p:cNvSpPr txBox="1">
            <a:spLocks noChangeArrowheads="1"/>
          </p:cNvSpPr>
          <p:nvPr/>
        </p:nvSpPr>
        <p:spPr bwMode="auto">
          <a:xfrm>
            <a:off x="5107784" y="3214691"/>
            <a:ext cx="2477281" cy="992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th-TH" sz="3000" b="1">
                <a:solidFill>
                  <a:srgbClr val="0000FF"/>
                </a:solidFill>
              </a:rPr>
              <a:t>X = </a:t>
            </a:r>
            <a:r>
              <a:rPr lang="th-TH" altLang="th-TH" sz="3000" b="1">
                <a:solidFill>
                  <a:srgbClr val="0000FF"/>
                </a:solidFill>
              </a:rPr>
              <a:t>ตัวตั้งเหมือนกัน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th-TH" sz="3000" b="1">
                <a:solidFill>
                  <a:srgbClr val="0000FF"/>
                </a:solidFill>
              </a:rPr>
              <a:t>Y = </a:t>
            </a:r>
            <a:r>
              <a:rPr lang="th-TH" altLang="th-TH" sz="3000" b="1">
                <a:solidFill>
                  <a:srgbClr val="0000FF"/>
                </a:solidFill>
              </a:rPr>
              <a:t>ตัวหารต่างกัน</a:t>
            </a:r>
          </a:p>
        </p:txBody>
      </p:sp>
    </p:spTree>
    <p:extLst>
      <p:ext uri="{BB962C8B-B14F-4D97-AF65-F5344CB8AC3E}">
        <p14:creationId xmlns:p14="http://schemas.microsoft.com/office/powerpoint/2010/main" val="348600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3"/>
          <p:cNvSpPr txBox="1">
            <a:spLocks noChangeArrowheads="1"/>
          </p:cNvSpPr>
          <p:nvPr/>
        </p:nvSpPr>
        <p:spPr bwMode="auto">
          <a:xfrm>
            <a:off x="1709738" y="476250"/>
            <a:ext cx="5881688" cy="700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th-TH" altLang="th-TH" sz="4100" b="1" u="sng">
                <a:solidFill>
                  <a:srgbClr val="0000FF"/>
                </a:solidFill>
                <a:latin typeface="Angsana New" panose="02020603050405020304" pitchFamily="18" charset="-34"/>
              </a:rPr>
              <a:t>อัตราตายอย่างหยาบ</a:t>
            </a:r>
            <a:r>
              <a:rPr lang="th-TH" altLang="th-TH" sz="3000" b="1">
                <a:solidFill>
                  <a:srgbClr val="0000FF"/>
                </a:solidFill>
                <a:latin typeface="Angsana New" panose="02020603050405020304" pitchFamily="18" charset="-34"/>
              </a:rPr>
              <a:t> </a:t>
            </a:r>
            <a:r>
              <a:rPr lang="en-US" altLang="th-TH" sz="3300" b="1">
                <a:solidFill>
                  <a:srgbClr val="0000FF"/>
                </a:solidFill>
                <a:latin typeface="Angsana New" panose="02020603050405020304" pitchFamily="18" charset="-34"/>
              </a:rPr>
              <a:t>(Crude Mortality Rate)</a:t>
            </a:r>
            <a:endParaRPr lang="th-TH" altLang="th-TH" sz="3000" b="1">
              <a:solidFill>
                <a:srgbClr val="0000FF"/>
              </a:solidFill>
              <a:latin typeface="Angsana New" panose="02020603050405020304" pitchFamily="18" charset="-34"/>
            </a:endParaRPr>
          </a:p>
        </p:txBody>
      </p:sp>
      <p:sp>
        <p:nvSpPr>
          <p:cNvPr id="46083" name="Text Box 5"/>
          <p:cNvSpPr txBox="1">
            <a:spLocks noChangeArrowheads="1"/>
          </p:cNvSpPr>
          <p:nvPr/>
        </p:nvSpPr>
        <p:spPr bwMode="auto">
          <a:xfrm>
            <a:off x="3275412" y="4292602"/>
            <a:ext cx="2488502" cy="1084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th-TH" sz="3600" b="1">
                <a:solidFill>
                  <a:srgbClr val="0000FF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C.D.R.  =  X/Y * 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th-TH" sz="3000" b="1">
              <a:solidFill>
                <a:srgbClr val="0000FF"/>
              </a:solidFill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46084" name="Text Box 6"/>
          <p:cNvSpPr txBox="1">
            <a:spLocks noChangeArrowheads="1"/>
          </p:cNvSpPr>
          <p:nvPr/>
        </p:nvSpPr>
        <p:spPr bwMode="auto">
          <a:xfrm>
            <a:off x="1331122" y="1844677"/>
            <a:ext cx="6446316" cy="1454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sz="3000" b="1"/>
              <a:t>เป็นการวัดจำนวนคนตายทั้งหมด ด้วยทุกสาเหตุของชุมชน ใน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sz="3000" b="1"/>
              <a:t>ช่วงเวลาหนึ่ง ต่อจำนวนประชากรทั้งหมด(กลางปี)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sz="3000" b="1" u="sng"/>
              <a:t>ในช่วงเวลาเดียวกัน</a:t>
            </a:r>
          </a:p>
        </p:txBody>
      </p:sp>
    </p:spTree>
    <p:extLst>
      <p:ext uri="{BB962C8B-B14F-4D97-AF65-F5344CB8AC3E}">
        <p14:creationId xmlns:p14="http://schemas.microsoft.com/office/powerpoint/2010/main" val="134323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1194554" y="580036"/>
            <a:ext cx="1943100" cy="623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th-TH" altLang="th-TH" sz="3600" b="1" u="sng">
                <a:solidFill>
                  <a:srgbClr val="0000FF"/>
                </a:solidFill>
                <a:latin typeface="Angsana New" panose="02020603050405020304" pitchFamily="18" charset="-34"/>
              </a:rPr>
              <a:t>ตัวอย่าง</a:t>
            </a: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651959" y="1378925"/>
            <a:ext cx="7820166" cy="4270400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th-TH" sz="3300" b="1" dirty="0">
                <a:solidFill>
                  <a:srgbClr val="0000FF"/>
                </a:solidFill>
                <a:latin typeface="Angsana New" panose="02020603050405020304" pitchFamily="18" charset="-34"/>
              </a:rPr>
              <a:t>Crude death rate  (C.D.R.) </a:t>
            </a:r>
            <a:r>
              <a:rPr lang="th-TH" altLang="th-TH" sz="3300" b="1" dirty="0">
                <a:solidFill>
                  <a:srgbClr val="0000FF"/>
                </a:solidFill>
                <a:latin typeface="Angsana New" panose="02020603050405020304" pitchFamily="18" charset="-34"/>
              </a:rPr>
              <a:t>ประเทศไทย พ.ศ. </a:t>
            </a:r>
            <a:r>
              <a:rPr lang="en-US" altLang="th-TH" sz="3300" b="1" dirty="0">
                <a:solidFill>
                  <a:srgbClr val="0000FF"/>
                </a:solidFill>
                <a:latin typeface="Angsana New" panose="02020603050405020304" pitchFamily="18" charset="-34"/>
              </a:rPr>
              <a:t>2554</a:t>
            </a:r>
            <a:r>
              <a:rPr lang="th-TH" altLang="th-TH" sz="3000" b="1" dirty="0">
                <a:solidFill>
                  <a:srgbClr val="008000"/>
                </a:solidFill>
                <a:latin typeface="Angsana New" panose="02020603050405020304" pitchFamily="18" charset="-34"/>
              </a:rPr>
              <a:t>     </a:t>
            </a:r>
            <a:r>
              <a:rPr lang="th-TH" altLang="th-TH" sz="3000" b="1" dirty="0">
                <a:latin typeface="Angsana New" panose="02020603050405020304" pitchFamily="18" charset="-34"/>
              </a:rPr>
              <a:t>มีประชากรกลางปีจำนวน 49,459,000 คน เสียชีวิตในปี 25</a:t>
            </a:r>
            <a:r>
              <a:rPr lang="en-US" altLang="th-TH" sz="3000" b="1" dirty="0">
                <a:latin typeface="Angsana New" panose="02020603050405020304" pitchFamily="18" charset="-34"/>
              </a:rPr>
              <a:t>54</a:t>
            </a:r>
            <a:r>
              <a:rPr lang="th-TH" altLang="th-TH" sz="3000" b="1" dirty="0">
                <a:latin typeface="Angsana New" panose="02020603050405020304" pitchFamily="18" charset="-34"/>
              </a:rPr>
              <a:t> จำนวน 252,592 ราย    </a:t>
            </a:r>
            <a:r>
              <a:rPr lang="th-TH" altLang="th-TH" sz="3000" b="1" dirty="0" smtClean="0">
                <a:latin typeface="Angsana New" panose="02020603050405020304" pitchFamily="18" charset="-34"/>
              </a:rPr>
              <a:t>   </a:t>
            </a:r>
            <a:r>
              <a:rPr lang="th-TH" altLang="th-TH" sz="3000" b="1" dirty="0">
                <a:latin typeface="Angsana New" panose="02020603050405020304" pitchFamily="18" charset="-34"/>
              </a:rPr>
              <a:t>หาอัตราการตายอย่างหยาบ</a:t>
            </a:r>
            <a:endParaRPr lang="th-TH" altLang="th-TH" sz="3600" b="1" dirty="0">
              <a:latin typeface="Angsana New" panose="02020603050405020304" pitchFamily="18" charset="-34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th-TH" altLang="th-TH" sz="3000" b="1" dirty="0">
                <a:latin typeface="Angsana New" panose="02020603050405020304" pitchFamily="18" charset="-34"/>
              </a:rPr>
              <a:t>เมื่อ </a:t>
            </a:r>
            <a:r>
              <a:rPr lang="en-US" altLang="th-TH" sz="3000" b="1" dirty="0">
                <a:latin typeface="Angsana New" panose="02020603050405020304" pitchFamily="18" charset="-34"/>
              </a:rPr>
              <a:t>    </a:t>
            </a:r>
            <a:r>
              <a:rPr lang="th-TH" altLang="th-TH" sz="3000" b="1" dirty="0">
                <a:latin typeface="Angsana New" panose="02020603050405020304" pitchFamily="18" charset="-34"/>
              </a:rPr>
              <a:t>      </a:t>
            </a:r>
            <a:r>
              <a:rPr lang="en-US" altLang="th-TH" sz="3000" b="1" dirty="0">
                <a:latin typeface="Angsana New" panose="02020603050405020304" pitchFamily="18" charset="-34"/>
              </a:rPr>
              <a:t>X = 252,592 </a:t>
            </a:r>
            <a:r>
              <a:rPr lang="th-TH" altLang="th-TH" sz="3000" b="1" dirty="0">
                <a:latin typeface="Angsana New" panose="02020603050405020304" pitchFamily="18" charset="-34"/>
              </a:rPr>
              <a:t>ราย</a:t>
            </a:r>
            <a:r>
              <a:rPr lang="en-US" altLang="th-TH" sz="3000" b="1" dirty="0">
                <a:latin typeface="Angsana New" panose="02020603050405020304" pitchFamily="18" charset="-34"/>
              </a:rPr>
              <a:t>	    Y = 49,459,000 </a:t>
            </a:r>
            <a:r>
              <a:rPr lang="th-TH" altLang="th-TH" sz="3000" b="1" dirty="0">
                <a:latin typeface="Angsana New" panose="02020603050405020304" pitchFamily="18" charset="-34"/>
              </a:rPr>
              <a:t>คน</a:t>
            </a:r>
            <a:endParaRPr lang="en-US" altLang="th-TH" sz="3000" b="1" dirty="0">
              <a:latin typeface="Angsana New" panose="02020603050405020304" pitchFamily="18" charset="-34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th-TH" altLang="th-TH" sz="3000" b="1" dirty="0">
                <a:latin typeface="Angsana New" panose="02020603050405020304" pitchFamily="18" charset="-34"/>
              </a:rPr>
              <a:t>	    </a:t>
            </a:r>
            <a:r>
              <a:rPr lang="en-US" altLang="th-TH" sz="3000" b="1" dirty="0">
                <a:latin typeface="Angsana New" panose="02020603050405020304" pitchFamily="18" charset="-34"/>
              </a:rPr>
              <a:t>  k = 100,000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th-TH" sz="3000" b="1" dirty="0">
                <a:latin typeface="Angsana New" panose="02020603050405020304" pitchFamily="18" charset="-34"/>
              </a:rPr>
              <a:t>  C.D.R.   = 252,592 / 49,459,000 x 100,000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th-TH" sz="3000" b="1" dirty="0">
                <a:latin typeface="Angsana New" panose="02020603050405020304" pitchFamily="18" charset="-34"/>
              </a:rPr>
              <a:t>	       =  510.7 </a:t>
            </a:r>
            <a:r>
              <a:rPr lang="th-TH" altLang="th-TH" sz="3000" b="1" dirty="0">
                <a:latin typeface="Angsana New" panose="02020603050405020304" pitchFamily="18" charset="-34"/>
              </a:rPr>
              <a:t>/ ประชากร </a:t>
            </a:r>
            <a:r>
              <a:rPr lang="en-US" altLang="th-TH" sz="3000" b="1" dirty="0">
                <a:latin typeface="Angsana New" panose="02020603050405020304" pitchFamily="18" charset="-34"/>
              </a:rPr>
              <a:t>100,000 </a:t>
            </a:r>
            <a:r>
              <a:rPr lang="th-TH" altLang="th-TH" sz="3000" b="1" dirty="0">
                <a:latin typeface="Angsana New" panose="02020603050405020304" pitchFamily="18" charset="-34"/>
              </a:rPr>
              <a:t>คน</a:t>
            </a:r>
          </a:p>
        </p:txBody>
      </p:sp>
      <p:sp>
        <p:nvSpPr>
          <p:cNvPr id="48132" name="TextBox 3"/>
          <p:cNvSpPr txBox="1">
            <a:spLocks noChangeArrowheads="1"/>
          </p:cNvSpPr>
          <p:nvPr/>
        </p:nvSpPr>
        <p:spPr bwMode="auto">
          <a:xfrm>
            <a:off x="5629915" y="3642461"/>
            <a:ext cx="2692084" cy="561692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b="1" dirty="0">
                <a:solidFill>
                  <a:srgbClr val="0000FF"/>
                </a:solidFill>
              </a:rPr>
              <a:t>ตายรวมไม่ทราบสาเหตุ</a:t>
            </a:r>
          </a:p>
        </p:txBody>
      </p:sp>
    </p:spTree>
    <p:extLst>
      <p:ext uri="{BB962C8B-B14F-4D97-AF65-F5344CB8AC3E}">
        <p14:creationId xmlns:p14="http://schemas.microsoft.com/office/powerpoint/2010/main" val="313549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2228851" y="1371602"/>
            <a:ext cx="291465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th-TH" altLang="th-TH" sz="1500">
              <a:latin typeface="Angsana New" panose="02020603050405020304" pitchFamily="18" charset="-34"/>
            </a:endParaRPr>
          </a:p>
        </p:txBody>
      </p:sp>
      <p:grpSp>
        <p:nvGrpSpPr>
          <p:cNvPr id="50179" name="Group 3"/>
          <p:cNvGrpSpPr>
            <a:grpSpLocks/>
          </p:cNvGrpSpPr>
          <p:nvPr/>
        </p:nvGrpSpPr>
        <p:grpSpPr bwMode="auto">
          <a:xfrm>
            <a:off x="1331123" y="1571629"/>
            <a:ext cx="6669881" cy="4952001"/>
            <a:chOff x="528" y="801"/>
            <a:chExt cx="4848" cy="1061"/>
          </a:xfrm>
        </p:grpSpPr>
        <p:sp>
          <p:nvSpPr>
            <p:cNvPr id="50183" name="Text Box 4"/>
            <p:cNvSpPr txBox="1">
              <a:spLocks noChangeArrowheads="1"/>
            </p:cNvSpPr>
            <p:nvPr/>
          </p:nvSpPr>
          <p:spPr bwMode="auto">
            <a:xfrm>
              <a:off x="528" y="801"/>
              <a:ext cx="484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th-TH" altLang="th-TH" sz="3300" b="1" dirty="0">
                  <a:latin typeface="Angsana New" panose="02020603050405020304" pitchFamily="18" charset="-34"/>
                </a:rPr>
                <a:t>เป็นการวัดการตายด้วยการระบุเงื่อนไข </a:t>
              </a:r>
            </a:p>
            <a:p>
              <a:pPr>
                <a:spcBef>
                  <a:spcPct val="50000"/>
                </a:spcBef>
                <a:buFontTx/>
                <a:buNone/>
              </a:pPr>
              <a:r>
                <a:rPr lang="th-TH" altLang="th-TH" sz="3300" b="1" dirty="0">
                  <a:latin typeface="Angsana New" panose="02020603050405020304" pitchFamily="18" charset="-34"/>
                </a:rPr>
                <a:t>เช่น อายุ เพศ และเชื้อชาติ สาเหตุ  ในกลุ่มประชากรที่กำหนดในช่วงเวลาหนึ่ง</a:t>
              </a:r>
              <a:br>
                <a:rPr lang="th-TH" altLang="th-TH" sz="3300" b="1" dirty="0">
                  <a:latin typeface="Angsana New" panose="02020603050405020304" pitchFamily="18" charset="-34"/>
                </a:rPr>
              </a:br>
              <a:r>
                <a:rPr lang="th-TH" altLang="th-TH" sz="3000" b="1" dirty="0">
                  <a:latin typeface="Angsana New" panose="02020603050405020304" pitchFamily="18" charset="-34"/>
                </a:rPr>
                <a:t>	          </a:t>
              </a:r>
              <a:r>
                <a:rPr lang="en-US" altLang="th-TH" sz="3000" b="1" dirty="0">
                  <a:latin typeface="Angsana New" panose="02020603050405020304" pitchFamily="18" charset="-34"/>
                </a:rPr>
                <a:t>   </a:t>
              </a:r>
              <a:r>
                <a:rPr lang="en-US" altLang="th-TH" sz="3600" b="1" dirty="0">
                  <a:latin typeface="Angsana New" panose="02020603050405020304" pitchFamily="18" charset="-34"/>
                </a:rPr>
                <a:t>S.D.R.   =   X/Y * k</a:t>
              </a:r>
              <a:endParaRPr lang="th-TH" altLang="th-TH" sz="4500" b="1" dirty="0">
                <a:latin typeface="Angsana New" panose="02020603050405020304" pitchFamily="18" charset="-34"/>
              </a:endParaRPr>
            </a:p>
          </p:txBody>
        </p:sp>
        <p:sp>
          <p:nvSpPr>
            <p:cNvPr id="50184" name="Line 5"/>
            <p:cNvSpPr>
              <a:spLocks noChangeShapeType="1"/>
            </p:cNvSpPr>
            <p:nvPr/>
          </p:nvSpPr>
          <p:spPr bwMode="auto">
            <a:xfrm>
              <a:off x="2130" y="1862"/>
              <a:ext cx="24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th-TH"/>
            </a:p>
          </p:txBody>
        </p:sp>
      </p:grpSp>
      <p:sp>
        <p:nvSpPr>
          <p:cNvPr id="50180" name="Text Box 6"/>
          <p:cNvSpPr txBox="1">
            <a:spLocks noChangeArrowheads="1"/>
          </p:cNvSpPr>
          <p:nvPr/>
        </p:nvSpPr>
        <p:spPr bwMode="auto">
          <a:xfrm>
            <a:off x="1946673" y="500063"/>
            <a:ext cx="5491163" cy="623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 rtl="1" eaLnBrk="1" hangingPunct="1">
              <a:spcBef>
                <a:spcPct val="50000"/>
              </a:spcBef>
              <a:buFontTx/>
              <a:buNone/>
            </a:pPr>
            <a:r>
              <a:rPr lang="th-TH" altLang="th-TH" sz="3600" b="1" u="sng">
                <a:solidFill>
                  <a:srgbClr val="0000FF"/>
                </a:solidFill>
                <a:latin typeface="Angsana New" panose="02020603050405020304" pitchFamily="18" charset="-34"/>
              </a:rPr>
              <a:t>อัตราตายจำเพาะ</a:t>
            </a:r>
            <a:r>
              <a:rPr lang="th-TH" altLang="th-TH" sz="3000" b="1">
                <a:solidFill>
                  <a:srgbClr val="0000FF"/>
                </a:solidFill>
                <a:latin typeface="Angsana New" panose="02020603050405020304" pitchFamily="18" charset="-34"/>
              </a:rPr>
              <a:t> </a:t>
            </a:r>
            <a:r>
              <a:rPr lang="en-US" altLang="th-TH" sz="3000" b="1">
                <a:solidFill>
                  <a:srgbClr val="0000FF"/>
                </a:solidFill>
                <a:latin typeface="Angsana New" panose="02020603050405020304" pitchFamily="18" charset="-34"/>
              </a:rPr>
              <a:t>(Specific Mortality Rate)</a:t>
            </a:r>
            <a:endParaRPr lang="th-TH" altLang="th-TH" sz="3000" b="1">
              <a:solidFill>
                <a:srgbClr val="0000FF"/>
              </a:solidFill>
              <a:latin typeface="Angsana New" panose="02020603050405020304" pitchFamily="18" charset="-34"/>
            </a:endParaRPr>
          </a:p>
        </p:txBody>
      </p:sp>
      <p:sp>
        <p:nvSpPr>
          <p:cNvPr id="50181" name="TextBox 6"/>
          <p:cNvSpPr txBox="1">
            <a:spLocks noChangeArrowheads="1"/>
          </p:cNvSpPr>
          <p:nvPr/>
        </p:nvSpPr>
        <p:spPr bwMode="auto">
          <a:xfrm>
            <a:off x="5914342" y="3811391"/>
            <a:ext cx="1523494" cy="530915"/>
          </a:xfrm>
          <a:prstGeom prst="rect">
            <a:avLst/>
          </a:prstGeom>
          <a:noFill/>
          <a:ln w="9525">
            <a:solidFill>
              <a:srgbClr val="00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sz="3000" b="1">
                <a:solidFill>
                  <a:srgbClr val="0000FF"/>
                </a:solidFill>
              </a:rPr>
              <a:t>ตัวหารเฉพาะ</a:t>
            </a:r>
          </a:p>
        </p:txBody>
      </p:sp>
      <p:sp>
        <p:nvSpPr>
          <p:cNvPr id="50182" name="TextBox 7"/>
          <p:cNvSpPr txBox="1">
            <a:spLocks noChangeArrowheads="1"/>
          </p:cNvSpPr>
          <p:nvPr/>
        </p:nvSpPr>
        <p:spPr bwMode="auto">
          <a:xfrm>
            <a:off x="2947972" y="4736667"/>
            <a:ext cx="2592633" cy="715581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th-TH" sz="2100" b="1" dirty="0">
                <a:solidFill>
                  <a:srgbClr val="0000FF"/>
                </a:solidFill>
              </a:rPr>
              <a:t>X = </a:t>
            </a:r>
            <a:r>
              <a:rPr lang="th-TH" altLang="th-TH" sz="2100" b="1" dirty="0">
                <a:solidFill>
                  <a:srgbClr val="0000FF"/>
                </a:solidFill>
              </a:rPr>
              <a:t>ตายในกลุ่มอายุ </a:t>
            </a:r>
            <a:r>
              <a:rPr lang="en-US" altLang="th-TH" sz="2100" b="1" dirty="0">
                <a:solidFill>
                  <a:srgbClr val="0000FF"/>
                </a:solidFill>
              </a:rPr>
              <a:t> 0-1</a:t>
            </a:r>
            <a:r>
              <a:rPr lang="th-TH" altLang="th-TH" sz="2100" b="1" dirty="0">
                <a:solidFill>
                  <a:srgbClr val="0000FF"/>
                </a:solidFill>
              </a:rPr>
              <a:t> ปี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th-TH" sz="2100" b="1" dirty="0">
                <a:solidFill>
                  <a:srgbClr val="0000FF"/>
                </a:solidFill>
              </a:rPr>
              <a:t>Y =</a:t>
            </a:r>
            <a:r>
              <a:rPr lang="th-TH" altLang="th-TH" sz="2100" b="1" dirty="0">
                <a:solidFill>
                  <a:srgbClr val="0000FF"/>
                </a:solidFill>
              </a:rPr>
              <a:t>  </a:t>
            </a:r>
            <a:r>
              <a:rPr lang="th-TH" altLang="th-TH" sz="2100" b="1" dirty="0" err="1">
                <a:solidFill>
                  <a:srgbClr val="0000FF"/>
                </a:solidFill>
              </a:rPr>
              <a:t>ปชก</a:t>
            </a:r>
            <a:r>
              <a:rPr lang="th-TH" altLang="th-TH" sz="2100" b="1" dirty="0">
                <a:solidFill>
                  <a:srgbClr val="0000FF"/>
                </a:solidFill>
              </a:rPr>
              <a:t>.กลุ่มอายุ </a:t>
            </a:r>
            <a:r>
              <a:rPr lang="en-US" altLang="th-TH" sz="2100" b="1" dirty="0">
                <a:solidFill>
                  <a:srgbClr val="0000FF"/>
                </a:solidFill>
              </a:rPr>
              <a:t> 0-1</a:t>
            </a:r>
            <a:r>
              <a:rPr lang="th-TH" altLang="th-TH" sz="2100" b="1" dirty="0">
                <a:solidFill>
                  <a:srgbClr val="0000FF"/>
                </a:solidFill>
              </a:rPr>
              <a:t> ปีด้วย</a:t>
            </a:r>
          </a:p>
        </p:txBody>
      </p:sp>
    </p:spTree>
    <p:extLst>
      <p:ext uri="{BB962C8B-B14F-4D97-AF65-F5344CB8AC3E}">
        <p14:creationId xmlns:p14="http://schemas.microsoft.com/office/powerpoint/2010/main" val="144363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สี่เหลี่ยมผืนผ้า 10"/>
          <p:cNvSpPr/>
          <p:nvPr/>
        </p:nvSpPr>
        <p:spPr>
          <a:xfrm>
            <a:off x="1143000" y="260649"/>
            <a:ext cx="6858000" cy="1285884"/>
          </a:xfrm>
          <a:prstGeom prst="rect">
            <a:avLst/>
          </a:prstGeom>
          <a:solidFill>
            <a:srgbClr val="99FF9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endParaRPr lang="th-TH" sz="5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07662" y="476672"/>
            <a:ext cx="3079887" cy="70019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th-TH" sz="4100" b="1" spc="225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itchFamily="34" charset="-34"/>
                <a:cs typeface="Cordia New" pitchFamily="34" charset="-34"/>
              </a:rPr>
              <a:t>ชนิดของข้อมูล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4797031" y="2435138"/>
            <a:ext cx="3392812" cy="416221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lIns="68580" tIns="34290" rIns="68580" bIns="34290" anchor="t" anchorCtr="0"/>
          <a:lstStyle/>
          <a:p>
            <a:pPr algn="ctr"/>
            <a:r>
              <a:rPr lang="th-TH" sz="2400" b="1" dirty="0">
                <a:latin typeface="Cordia New" pitchFamily="34" charset="-34"/>
                <a:cs typeface="Cordia New" pitchFamily="34" charset="-34"/>
              </a:rPr>
              <a:t> </a:t>
            </a:r>
            <a:r>
              <a:rPr lang="th-TH" sz="2400" b="1" i="1" u="sng" dirty="0">
                <a:latin typeface="Cordia New" pitchFamily="34" charset="-34"/>
                <a:cs typeface="Cordia New" pitchFamily="34" charset="-34"/>
              </a:rPr>
              <a:t>เชิงปริมาณ</a:t>
            </a:r>
          </a:p>
          <a:p>
            <a:pPr>
              <a:buFontTx/>
              <a:buChar char="•"/>
            </a:pPr>
            <a:r>
              <a:rPr lang="th-TH" sz="2400" b="1" dirty="0">
                <a:latin typeface="Cordia New" pitchFamily="34" charset="-34"/>
                <a:cs typeface="Cordia New" pitchFamily="34" charset="-34"/>
              </a:rPr>
              <a:t> ได้จากการชั่ง/ตวง/วัด</a:t>
            </a:r>
          </a:p>
          <a:p>
            <a:pPr>
              <a:buFontTx/>
              <a:buChar char="•"/>
            </a:pPr>
            <a:r>
              <a:rPr lang="th-TH" sz="2400" b="1" dirty="0">
                <a:latin typeface="Cordia New" pitchFamily="34" charset="-34"/>
                <a:cs typeface="Cordia New" pitchFamily="34" charset="-34"/>
              </a:rPr>
              <a:t>  ค่าต่อเนื่อง/จำนวนเต็ม</a:t>
            </a:r>
          </a:p>
          <a:p>
            <a:pPr>
              <a:buFontTx/>
              <a:buChar char="•"/>
            </a:pPr>
            <a:r>
              <a:rPr lang="th-TH" sz="2400" b="1" dirty="0">
                <a:latin typeface="Cordia New" pitchFamily="34" charset="-34"/>
                <a:cs typeface="Cordia New" pitchFamily="34" charset="-34"/>
              </a:rPr>
              <a:t>  การคำนวณ</a:t>
            </a:r>
          </a:p>
          <a:p>
            <a:r>
              <a:rPr lang="th-TH" sz="2400" b="1" dirty="0">
                <a:latin typeface="Cordia New" pitchFamily="34" charset="-34"/>
                <a:cs typeface="Cordia New" pitchFamily="34" charset="-34"/>
              </a:rPr>
              <a:t>    - การวัดแนวโน้มเข้าสู่ส่วนกลาง</a:t>
            </a:r>
          </a:p>
          <a:p>
            <a:r>
              <a:rPr lang="th-TH" sz="2400" b="1" dirty="0">
                <a:latin typeface="Cordia New" pitchFamily="34" charset="-34"/>
                <a:cs typeface="Cordia New" pitchFamily="34" charset="-34"/>
              </a:rPr>
              <a:t>    - การวัดการกระจาย</a:t>
            </a:r>
          </a:p>
          <a:p>
            <a:pPr>
              <a:buFontTx/>
              <a:buChar char="•"/>
            </a:pPr>
            <a:r>
              <a:rPr lang="th-TH" sz="2400" b="1" dirty="0">
                <a:latin typeface="Cordia New" pitchFamily="34" charset="-34"/>
                <a:cs typeface="Cordia New" pitchFamily="34" charset="-34"/>
              </a:rPr>
              <a:t>  การนำเสนอข้อมูล</a:t>
            </a:r>
          </a:p>
          <a:p>
            <a:r>
              <a:rPr lang="th-TH" sz="2400" b="1" dirty="0">
                <a:latin typeface="Cordia New" pitchFamily="34" charset="-34"/>
                <a:cs typeface="Cordia New" pitchFamily="34" charset="-34"/>
              </a:rPr>
              <a:t>    ตาราง</a:t>
            </a:r>
          </a:p>
          <a:p>
            <a:r>
              <a:rPr lang="th-TH" sz="2400" b="1" dirty="0">
                <a:latin typeface="Cordia New" pitchFamily="34" charset="-34"/>
                <a:cs typeface="Cordia New" pitchFamily="34" charset="-34"/>
              </a:rPr>
              <a:t>    กราฟ</a:t>
            </a:r>
          </a:p>
          <a:p>
            <a:r>
              <a:rPr lang="th-TH" sz="2400" b="1" dirty="0">
                <a:latin typeface="Cordia New" pitchFamily="34" charset="-34"/>
                <a:cs typeface="Cordia New" pitchFamily="34" charset="-34"/>
              </a:rPr>
              <a:t>    แผนภูมิ </a:t>
            </a:r>
            <a:endParaRPr lang="th-TH" sz="2400" b="1" dirty="0">
              <a:solidFill>
                <a:srgbClr val="0000CC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4123135" y="1412779"/>
            <a:ext cx="900115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8580" tIns="34290" rIns="68580" bIns="34290">
            <a:spAutoFit/>
          </a:bodyPr>
          <a:lstStyle/>
          <a:p>
            <a:r>
              <a:rPr lang="th-TH" sz="2700" b="1" dirty="0">
                <a:latin typeface="Cordia New" pitchFamily="34" charset="-34"/>
                <a:cs typeface="Cordia New" pitchFamily="34" charset="-34"/>
              </a:rPr>
              <a:t>ข้อมูล</a:t>
            </a:r>
            <a:endParaRPr lang="th-TH" sz="2400" b="1" dirty="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1547666" y="2435138"/>
            <a:ext cx="3024336" cy="416221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lIns="68580" tIns="34290" rIns="68580" bIns="34290" anchor="ctr"/>
          <a:lstStyle/>
          <a:p>
            <a:pPr algn="ctr"/>
            <a:r>
              <a:rPr lang="th-TH" sz="2400" b="1" dirty="0">
                <a:latin typeface="Cordia New" pitchFamily="34" charset="-34"/>
                <a:cs typeface="Cordia New" pitchFamily="34" charset="-34"/>
              </a:rPr>
              <a:t> </a:t>
            </a:r>
            <a:r>
              <a:rPr lang="th-TH" sz="2400" b="1" i="1" u="sng" dirty="0">
                <a:latin typeface="Cordia New" pitchFamily="34" charset="-34"/>
                <a:cs typeface="Cordia New" pitchFamily="34" charset="-34"/>
              </a:rPr>
              <a:t>เชิงคุณภาพ</a:t>
            </a:r>
          </a:p>
          <a:p>
            <a:pPr>
              <a:buFontTx/>
              <a:buChar char="•"/>
            </a:pPr>
            <a:r>
              <a:rPr lang="th-TH" sz="2400" b="1" dirty="0">
                <a:latin typeface="Cordia New" pitchFamily="34" charset="-34"/>
                <a:cs typeface="Cordia New" pitchFamily="34" charset="-34"/>
              </a:rPr>
              <a:t> ได้จากการนับ</a:t>
            </a:r>
          </a:p>
          <a:p>
            <a:pPr>
              <a:buFontTx/>
              <a:buChar char="•"/>
            </a:pPr>
            <a:r>
              <a:rPr lang="th-TH" sz="2400" b="1" dirty="0">
                <a:latin typeface="Cordia New" pitchFamily="34" charset="-34"/>
                <a:cs typeface="Cordia New" pitchFamily="34" charset="-34"/>
              </a:rPr>
              <a:t> จำนวนเต็ม</a:t>
            </a:r>
          </a:p>
          <a:p>
            <a:pPr>
              <a:buFontTx/>
              <a:buChar char="•"/>
            </a:pPr>
            <a:r>
              <a:rPr lang="th-TH" sz="2400" b="1" dirty="0">
                <a:latin typeface="Cordia New" pitchFamily="34" charset="-34"/>
                <a:cs typeface="Cordia New" pitchFamily="34" charset="-34"/>
              </a:rPr>
              <a:t> การคำนวณ</a:t>
            </a:r>
          </a:p>
          <a:p>
            <a:r>
              <a:rPr lang="th-TH" sz="2400" b="1" dirty="0">
                <a:latin typeface="Cordia New" pitchFamily="34" charset="-34"/>
                <a:cs typeface="Cordia New" pitchFamily="34" charset="-34"/>
              </a:rPr>
              <a:t>   - </a:t>
            </a:r>
            <a:r>
              <a:rPr lang="en-US" sz="2400" b="1" dirty="0">
                <a:latin typeface="Cordia New" pitchFamily="34" charset="-34"/>
                <a:cs typeface="Cordia New" pitchFamily="34" charset="-34"/>
              </a:rPr>
              <a:t>No.</a:t>
            </a:r>
          </a:p>
          <a:p>
            <a:r>
              <a:rPr lang="en-US" sz="2400" b="1" dirty="0">
                <a:latin typeface="Cordia New" pitchFamily="34" charset="-34"/>
                <a:cs typeface="Cordia New" pitchFamily="34" charset="-34"/>
              </a:rPr>
              <a:t>   - Rate</a:t>
            </a:r>
          </a:p>
          <a:p>
            <a:r>
              <a:rPr lang="en-US" sz="2400" b="1" dirty="0">
                <a:latin typeface="Cordia New" pitchFamily="34" charset="-34"/>
                <a:cs typeface="Cordia New" pitchFamily="34" charset="-34"/>
              </a:rPr>
              <a:t>   - Ratio</a:t>
            </a:r>
          </a:p>
          <a:p>
            <a:r>
              <a:rPr lang="en-US" sz="2400" b="1" dirty="0">
                <a:latin typeface="Cordia New" pitchFamily="34" charset="-34"/>
                <a:cs typeface="Cordia New" pitchFamily="34" charset="-34"/>
              </a:rPr>
              <a:t>   - Proportion</a:t>
            </a:r>
          </a:p>
          <a:p>
            <a:pPr>
              <a:buFontTx/>
              <a:buChar char="•"/>
            </a:pPr>
            <a:r>
              <a:rPr lang="en-US" sz="2400" b="1" dirty="0">
                <a:latin typeface="Cordia New" pitchFamily="34" charset="-34"/>
                <a:cs typeface="Cordia New" pitchFamily="34" charset="-34"/>
              </a:rPr>
              <a:t> </a:t>
            </a:r>
            <a:r>
              <a:rPr lang="th-TH" sz="2400" b="1" dirty="0">
                <a:latin typeface="Cordia New" pitchFamily="34" charset="-34"/>
                <a:cs typeface="Cordia New" pitchFamily="34" charset="-34"/>
              </a:rPr>
              <a:t>การนำเสนอข้อมูล</a:t>
            </a:r>
          </a:p>
          <a:p>
            <a:r>
              <a:rPr lang="th-TH" sz="2400" b="1" dirty="0">
                <a:latin typeface="Cordia New" pitchFamily="34" charset="-34"/>
                <a:cs typeface="Cordia New" pitchFamily="34" charset="-34"/>
              </a:rPr>
              <a:t>   - ตาราง</a:t>
            </a:r>
          </a:p>
          <a:p>
            <a:r>
              <a:rPr lang="th-TH" sz="2400" b="1" dirty="0">
                <a:latin typeface="Cordia New" pitchFamily="34" charset="-34"/>
                <a:cs typeface="Cordia New" pitchFamily="34" charset="-34"/>
              </a:rPr>
              <a:t>   - แผนภูมิ </a:t>
            </a:r>
            <a:endParaRPr lang="th-TH" sz="2400" b="1" dirty="0">
              <a:solidFill>
                <a:srgbClr val="0000CC"/>
              </a:solidFill>
              <a:latin typeface="Cordia New" pitchFamily="34" charset="-34"/>
              <a:cs typeface="Cordia New" pitchFamily="34" charset="-34"/>
            </a:endParaRPr>
          </a:p>
        </p:txBody>
      </p:sp>
      <p:cxnSp>
        <p:nvCxnSpPr>
          <p:cNvPr id="13" name="ตัวเชื่อมต่อตรง 21"/>
          <p:cNvCxnSpPr/>
          <p:nvPr/>
        </p:nvCxnSpPr>
        <p:spPr>
          <a:xfrm flipH="1">
            <a:off x="4572002" y="1861773"/>
            <a:ext cx="1191" cy="214915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ตัวเชื่อมต่อตรง 25"/>
          <p:cNvCxnSpPr/>
          <p:nvPr/>
        </p:nvCxnSpPr>
        <p:spPr>
          <a:xfrm>
            <a:off x="3018225" y="2075099"/>
            <a:ext cx="3214711" cy="158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ตัวเชื่อมต่อตรง 26"/>
          <p:cNvCxnSpPr/>
          <p:nvPr/>
        </p:nvCxnSpPr>
        <p:spPr>
          <a:xfrm rot="5400000">
            <a:off x="2839034" y="2253098"/>
            <a:ext cx="357191" cy="1191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ตัวเชื่อมต่อตรง 29"/>
          <p:cNvCxnSpPr/>
          <p:nvPr/>
        </p:nvCxnSpPr>
        <p:spPr>
          <a:xfrm rot="5400000">
            <a:off x="6054935" y="2253098"/>
            <a:ext cx="357191" cy="1191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085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2220517" y="2389190"/>
            <a:ext cx="291465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th-TH" altLang="th-TH" sz="1500">
              <a:latin typeface="Angsana New" panose="02020603050405020304" pitchFamily="18" charset="-34"/>
            </a:endParaRPr>
          </a:p>
        </p:txBody>
      </p:sp>
      <p:grpSp>
        <p:nvGrpSpPr>
          <p:cNvPr id="52227" name="Group 3"/>
          <p:cNvGrpSpPr>
            <a:grpSpLocks/>
          </p:cNvGrpSpPr>
          <p:nvPr/>
        </p:nvGrpSpPr>
        <p:grpSpPr bwMode="auto">
          <a:xfrm>
            <a:off x="1439470" y="1773240"/>
            <a:ext cx="6373415" cy="4313661"/>
            <a:chOff x="528" y="801"/>
            <a:chExt cx="4848" cy="2138"/>
          </a:xfrm>
        </p:grpSpPr>
        <p:sp>
          <p:nvSpPr>
            <p:cNvPr id="52229" name="Text Box 4"/>
            <p:cNvSpPr txBox="1">
              <a:spLocks noChangeArrowheads="1"/>
            </p:cNvSpPr>
            <p:nvPr/>
          </p:nvSpPr>
          <p:spPr bwMode="auto">
            <a:xfrm>
              <a:off x="528" y="801"/>
              <a:ext cx="4848" cy="2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th-TH" altLang="th-TH" sz="2700" b="1" u="sng" dirty="0">
                  <a:latin typeface="Browallia New" panose="020B0604020202020204" pitchFamily="34" charset="-34"/>
                  <a:cs typeface="Browallia New" panose="020B0604020202020204" pitchFamily="34" charset="-34"/>
                </a:rPr>
                <a:t>ประโยชน์</a:t>
              </a:r>
              <a:endParaRPr lang="en-US" altLang="th-TH" sz="2700" b="1" u="sng" dirty="0">
                <a:latin typeface="Browallia New" panose="020B0604020202020204" pitchFamily="34" charset="-34"/>
                <a:cs typeface="Browallia New" panose="020B0604020202020204" pitchFamily="34" charset="-34"/>
              </a:endParaRPr>
            </a:p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th-TH" sz="2700" b="1" dirty="0">
                  <a:latin typeface="Browallia New" panose="020B0604020202020204" pitchFamily="34" charset="-34"/>
                  <a:cs typeface="Browallia New" panose="020B0604020202020204" pitchFamily="34" charset="-34"/>
                </a:rPr>
                <a:t>- </a:t>
              </a:r>
              <a:r>
                <a:rPr lang="th-TH" altLang="th-TH" sz="2700" b="1" dirty="0">
                  <a:latin typeface="Browallia New" panose="020B0604020202020204" pitchFamily="34" charset="-34"/>
                  <a:cs typeface="Browallia New" panose="020B0604020202020204" pitchFamily="34" charset="-34"/>
                </a:rPr>
                <a:t>ใช้บ่งชี้สภาวะอนามัย บริการทาง    การแพทย์ สิ่งอำนวยความสะดวกด้านสุขภาพอนามัย สภาวะเศรษฐกิจและสังคม และอนามัยสิ่งแวดล้อมของชุมชน</a:t>
              </a:r>
            </a:p>
            <a:p>
              <a:pPr>
                <a:spcBef>
                  <a:spcPct val="50000"/>
                </a:spcBef>
                <a:buFontTx/>
                <a:buNone/>
              </a:pPr>
              <a:r>
                <a:rPr lang="th-TH" altLang="th-TH" sz="2700" b="1" dirty="0">
                  <a:latin typeface="Browallia New" panose="020B0604020202020204" pitchFamily="34" charset="-34"/>
                  <a:cs typeface="Browallia New" panose="020B0604020202020204" pitchFamily="34" charset="-34"/>
                </a:rPr>
                <a:t>- ใช้เปรียบเทียบได้ดีกว่า </a:t>
              </a:r>
              <a:r>
                <a:rPr lang="en-US" altLang="th-TH" sz="2700" b="1" dirty="0">
                  <a:latin typeface="Browallia New" panose="020B0604020202020204" pitchFamily="34" charset="-34"/>
                  <a:cs typeface="Browallia New" panose="020B0604020202020204" pitchFamily="34" charset="-34"/>
                </a:rPr>
                <a:t>C.D.R.</a:t>
              </a:r>
              <a:endParaRPr lang="th-TH" altLang="th-TH" sz="2700" b="1" dirty="0">
                <a:latin typeface="Browallia New" panose="020B0604020202020204" pitchFamily="34" charset="-34"/>
                <a:cs typeface="Browallia New" panose="020B0604020202020204" pitchFamily="34" charset="-34"/>
              </a:endParaRPr>
            </a:p>
            <a:p>
              <a:pPr>
                <a:spcBef>
                  <a:spcPct val="50000"/>
                </a:spcBef>
                <a:buFontTx/>
                <a:buNone/>
              </a:pPr>
              <a:r>
                <a:rPr lang="th-TH" altLang="th-TH" sz="2700" b="1" dirty="0">
                  <a:latin typeface="Browallia New" panose="020B0604020202020204" pitchFamily="34" charset="-34"/>
                  <a:cs typeface="Browallia New" panose="020B0604020202020204" pitchFamily="34" charset="-34"/>
                </a:rPr>
                <a:t>- บอกลักษณะเฉพาะของโรคหรือการเสี่ยงต่อการตายด้วยโรคได้ดีกว่า</a:t>
              </a:r>
            </a:p>
          </p:txBody>
        </p:sp>
        <p:sp>
          <p:nvSpPr>
            <p:cNvPr id="52230" name="Line 5"/>
            <p:cNvSpPr>
              <a:spLocks noChangeShapeType="1"/>
            </p:cNvSpPr>
            <p:nvPr/>
          </p:nvSpPr>
          <p:spPr bwMode="auto">
            <a:xfrm>
              <a:off x="2130" y="1862"/>
              <a:ext cx="24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th-TH"/>
            </a:p>
          </p:txBody>
        </p:sp>
      </p:grpSp>
      <p:sp>
        <p:nvSpPr>
          <p:cNvPr id="52228" name="Text Box 6"/>
          <p:cNvSpPr txBox="1">
            <a:spLocks noChangeArrowheads="1"/>
          </p:cNvSpPr>
          <p:nvPr/>
        </p:nvSpPr>
        <p:spPr bwMode="auto">
          <a:xfrm>
            <a:off x="1763316" y="476252"/>
            <a:ext cx="5437584" cy="700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r" rtl="1" eaLnBrk="1" hangingPunct="1">
              <a:spcBef>
                <a:spcPct val="50000"/>
              </a:spcBef>
              <a:buFontTx/>
              <a:buNone/>
            </a:pPr>
            <a:r>
              <a:rPr lang="th-TH" altLang="th-TH" sz="4100" b="1" u="sng">
                <a:solidFill>
                  <a:srgbClr val="3333CC"/>
                </a:solidFill>
                <a:latin typeface="Angsana New" panose="02020603050405020304" pitchFamily="18" charset="-34"/>
              </a:rPr>
              <a:t>อัตราตายเฉพาะ</a:t>
            </a:r>
            <a:r>
              <a:rPr lang="th-TH" altLang="th-TH" sz="3300" b="1">
                <a:solidFill>
                  <a:srgbClr val="3333CC"/>
                </a:solidFill>
                <a:latin typeface="Angsana New" panose="02020603050405020304" pitchFamily="18" charset="-34"/>
              </a:rPr>
              <a:t> </a:t>
            </a:r>
            <a:r>
              <a:rPr lang="en-US" altLang="th-TH" sz="3300" b="1">
                <a:solidFill>
                  <a:srgbClr val="3333CC"/>
                </a:solidFill>
                <a:latin typeface="Angsana New" panose="02020603050405020304" pitchFamily="18" charset="-34"/>
              </a:rPr>
              <a:t>(Specific Mortality rate)</a:t>
            </a:r>
            <a:endParaRPr lang="th-TH" altLang="th-TH" sz="3300" b="1">
              <a:solidFill>
                <a:srgbClr val="3333CC"/>
              </a:solidFill>
              <a:latin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1015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1547813" y="333376"/>
            <a:ext cx="1714500" cy="623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th-TH" altLang="th-TH" sz="3600" b="1">
                <a:solidFill>
                  <a:srgbClr val="3333CC"/>
                </a:solidFill>
                <a:latin typeface="Angsana New" panose="02020603050405020304" pitchFamily="18" charset="-34"/>
              </a:rPr>
              <a:t>ตัวอย่าง</a:t>
            </a:r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1439470" y="1341440"/>
            <a:ext cx="6373415" cy="4067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en-US" altLang="th-TH" sz="3300" b="1" dirty="0">
                <a:solidFill>
                  <a:srgbClr val="3333CC"/>
                </a:solidFill>
                <a:latin typeface="Angsana New" panose="02020603050405020304" pitchFamily="18" charset="-34"/>
              </a:rPr>
              <a:t>Specific death rate  (S.D.R.)</a:t>
            </a:r>
            <a:r>
              <a:rPr lang="en-US" altLang="th-TH" sz="3600" b="1" dirty="0">
                <a:solidFill>
                  <a:srgbClr val="3333CC"/>
                </a:solidFill>
                <a:latin typeface="Angsana New" panose="02020603050405020304" pitchFamily="18" charset="-34"/>
              </a:rPr>
              <a:t> </a:t>
            </a:r>
            <a:r>
              <a:rPr lang="th-TH" altLang="th-TH" sz="3300" b="1" dirty="0">
                <a:solidFill>
                  <a:srgbClr val="3333CC"/>
                </a:solidFill>
                <a:latin typeface="Angsana New" panose="02020603050405020304" pitchFamily="18" charset="-34"/>
              </a:rPr>
              <a:t>ประเทศไทย พ.ศ. </a:t>
            </a:r>
            <a:r>
              <a:rPr lang="en-US" altLang="th-TH" sz="3000" b="1" dirty="0">
                <a:solidFill>
                  <a:srgbClr val="3333CC"/>
                </a:solidFill>
                <a:latin typeface="Angsana New" panose="02020603050405020304" pitchFamily="18" charset="-34"/>
              </a:rPr>
              <a:t>2554</a:t>
            </a:r>
            <a:endParaRPr lang="en-US" altLang="th-TH" sz="3600" b="1" dirty="0">
              <a:solidFill>
                <a:srgbClr val="3333CC"/>
              </a:solidFill>
              <a:latin typeface="Angsana New" panose="02020603050405020304" pitchFamily="18" charset="-34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th-TH" altLang="th-TH" sz="3000" b="1" dirty="0">
                <a:latin typeface="Angsana New" panose="02020603050405020304" pitchFamily="18" charset="-34"/>
              </a:rPr>
              <a:t>เมื่อ </a:t>
            </a:r>
            <a:r>
              <a:rPr lang="en-US" altLang="th-TH" sz="3000" b="1" dirty="0">
                <a:latin typeface="Angsana New" panose="02020603050405020304" pitchFamily="18" charset="-34"/>
              </a:rPr>
              <a:t>X = </a:t>
            </a:r>
            <a:r>
              <a:rPr lang="th-TH" altLang="th-TH" sz="3000" b="1" dirty="0">
                <a:latin typeface="Angsana New" panose="02020603050405020304" pitchFamily="18" charset="-34"/>
              </a:rPr>
              <a:t>จำนวนคนตายในกลุ่มอายุ </a:t>
            </a:r>
            <a:r>
              <a:rPr lang="en-US" altLang="th-TH" sz="3000" b="1" dirty="0">
                <a:latin typeface="Angsana New" panose="02020603050405020304" pitchFamily="18" charset="-34"/>
              </a:rPr>
              <a:t>0-4 </a:t>
            </a:r>
            <a:r>
              <a:rPr lang="th-TH" altLang="th-TH" sz="3000" b="1" dirty="0">
                <a:latin typeface="Angsana New" panose="02020603050405020304" pitchFamily="18" charset="-34"/>
              </a:rPr>
              <a:t>ปีในปี 25</a:t>
            </a:r>
            <a:r>
              <a:rPr lang="en-US" altLang="th-TH" sz="3000" b="1" dirty="0">
                <a:latin typeface="Angsana New" panose="02020603050405020304" pitchFamily="18" charset="-34"/>
              </a:rPr>
              <a:t>54</a:t>
            </a:r>
            <a:r>
              <a:rPr lang="th-TH" altLang="th-TH" sz="3000" b="1" dirty="0">
                <a:latin typeface="Angsana New" panose="02020603050405020304" pitchFamily="18" charset="-34"/>
              </a:rPr>
              <a:t>        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th-TH" altLang="th-TH" sz="3000" b="1" dirty="0">
                <a:latin typeface="Angsana New" panose="02020603050405020304" pitchFamily="18" charset="-34"/>
              </a:rPr>
              <a:t>          </a:t>
            </a:r>
            <a:r>
              <a:rPr lang="en-US" altLang="th-TH" sz="3000" b="1" dirty="0">
                <a:latin typeface="Angsana New" panose="02020603050405020304" pitchFamily="18" charset="-34"/>
              </a:rPr>
              <a:t>=</a:t>
            </a:r>
            <a:r>
              <a:rPr lang="en-US" altLang="th-TH" sz="3300" b="1" dirty="0">
                <a:latin typeface="Angsana New" panose="02020603050405020304" pitchFamily="18" charset="-34"/>
              </a:rPr>
              <a:t> </a:t>
            </a:r>
            <a:r>
              <a:rPr lang="en-US" altLang="th-TH" sz="3000" b="1" dirty="0">
                <a:latin typeface="Angsana New" panose="02020603050405020304" pitchFamily="18" charset="-34"/>
              </a:rPr>
              <a:t>25,583 </a:t>
            </a:r>
            <a:r>
              <a:rPr lang="th-TH" altLang="th-TH" sz="3000" b="1" dirty="0">
                <a:latin typeface="Angsana New" panose="02020603050405020304" pitchFamily="18" charset="-34"/>
              </a:rPr>
              <a:t>ราย</a:t>
            </a:r>
            <a:endParaRPr lang="en-US" altLang="th-TH" sz="3000" b="1" dirty="0">
              <a:latin typeface="Angsana New" panose="02020603050405020304" pitchFamily="18" charset="-34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en-US" altLang="th-TH" sz="3000" b="1" dirty="0">
                <a:latin typeface="Angsana New" panose="02020603050405020304" pitchFamily="18" charset="-34"/>
              </a:rPr>
              <a:t>       Y = </a:t>
            </a:r>
            <a:r>
              <a:rPr lang="th-TH" altLang="th-TH" sz="3000" b="1" dirty="0">
                <a:latin typeface="Angsana New" panose="02020603050405020304" pitchFamily="18" charset="-34"/>
              </a:rPr>
              <a:t>ประชากรกลางปีกลุ่มอายุ </a:t>
            </a:r>
            <a:r>
              <a:rPr lang="en-US" altLang="th-TH" sz="3000" b="1" dirty="0">
                <a:latin typeface="Angsana New" panose="02020603050405020304" pitchFamily="18" charset="-34"/>
              </a:rPr>
              <a:t>0-4 </a:t>
            </a:r>
            <a:r>
              <a:rPr lang="th-TH" altLang="th-TH" sz="3000" b="1" dirty="0">
                <a:latin typeface="Angsana New" panose="02020603050405020304" pitchFamily="18" charset="-34"/>
              </a:rPr>
              <a:t>ปี 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th-TH" altLang="th-TH" sz="3000" b="1" dirty="0">
                <a:latin typeface="Angsana New" panose="02020603050405020304" pitchFamily="18" charset="-34"/>
              </a:rPr>
              <a:t>          </a:t>
            </a:r>
            <a:r>
              <a:rPr lang="en-US" altLang="th-TH" sz="3000" b="1" dirty="0">
                <a:latin typeface="Angsana New" panose="02020603050405020304" pitchFamily="18" charset="-34"/>
              </a:rPr>
              <a:t>=</a:t>
            </a:r>
            <a:r>
              <a:rPr lang="en-US" altLang="th-TH" sz="3300" b="1" dirty="0">
                <a:latin typeface="Angsana New" panose="02020603050405020304" pitchFamily="18" charset="-34"/>
              </a:rPr>
              <a:t> </a:t>
            </a:r>
            <a:r>
              <a:rPr lang="en-US" altLang="th-TH" sz="3000" b="1" dirty="0">
                <a:latin typeface="Angsana New" panose="02020603050405020304" pitchFamily="18" charset="-34"/>
              </a:rPr>
              <a:t>6,387,000 </a:t>
            </a:r>
            <a:r>
              <a:rPr lang="th-TH" altLang="th-TH" sz="3000" b="1" dirty="0">
                <a:latin typeface="Angsana New" panose="02020603050405020304" pitchFamily="18" charset="-34"/>
              </a:rPr>
              <a:t>คน</a:t>
            </a:r>
            <a:endParaRPr lang="en-US" altLang="th-TH" sz="3000" b="1" dirty="0">
              <a:latin typeface="Angsana New" panose="02020603050405020304" pitchFamily="18" charset="-34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th-TH" altLang="th-TH" sz="3000" b="1" dirty="0">
                <a:latin typeface="Angsana New" panose="02020603050405020304" pitchFamily="18" charset="-34"/>
              </a:rPr>
              <a:t>       </a:t>
            </a:r>
            <a:r>
              <a:rPr lang="en-US" altLang="th-TH" sz="3000" b="1" dirty="0">
                <a:latin typeface="Angsana New" panose="02020603050405020304" pitchFamily="18" charset="-34"/>
              </a:rPr>
              <a:t>k</a:t>
            </a:r>
            <a:r>
              <a:rPr lang="en-US" altLang="th-TH" sz="3300" b="1" dirty="0">
                <a:latin typeface="Angsana New" panose="02020603050405020304" pitchFamily="18" charset="-34"/>
              </a:rPr>
              <a:t> </a:t>
            </a:r>
            <a:r>
              <a:rPr lang="en-US" altLang="th-TH" sz="3000" b="1" dirty="0">
                <a:latin typeface="Angsana New" panose="02020603050405020304" pitchFamily="18" charset="-34"/>
              </a:rPr>
              <a:t>=</a:t>
            </a:r>
            <a:r>
              <a:rPr lang="en-US" altLang="th-TH" sz="3300" b="1" dirty="0">
                <a:latin typeface="Angsana New" panose="02020603050405020304" pitchFamily="18" charset="-34"/>
              </a:rPr>
              <a:t> </a:t>
            </a:r>
            <a:r>
              <a:rPr lang="en-US" altLang="th-TH" sz="3000" b="1" dirty="0" smtClean="0">
                <a:latin typeface="Angsana New" panose="02020603050405020304" pitchFamily="18" charset="-34"/>
              </a:rPr>
              <a:t>100,000</a:t>
            </a:r>
            <a:endParaRPr lang="en-US" altLang="th-TH" sz="3300" b="1" dirty="0">
              <a:latin typeface="Angsana New" panose="02020603050405020304" pitchFamily="18" charset="-34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th-TH" altLang="th-TH" sz="2700" b="1" dirty="0">
                <a:solidFill>
                  <a:srgbClr val="3333CC"/>
                </a:solidFill>
                <a:latin typeface="Angsana New" panose="02020603050405020304" pitchFamily="18" charset="-34"/>
              </a:rPr>
              <a:t>หาอัตราตายกลุ่มอายุ </a:t>
            </a:r>
            <a:r>
              <a:rPr lang="en-US" altLang="th-TH" sz="2700" b="1" dirty="0">
                <a:solidFill>
                  <a:srgbClr val="3333CC"/>
                </a:solidFill>
                <a:latin typeface="Angsana New" panose="02020603050405020304" pitchFamily="18" charset="-34"/>
              </a:rPr>
              <a:t>0-4 </a:t>
            </a:r>
            <a:r>
              <a:rPr lang="th-TH" altLang="th-TH" sz="2700" b="1" dirty="0">
                <a:solidFill>
                  <a:srgbClr val="3333CC"/>
                </a:solidFill>
                <a:latin typeface="Angsana New" panose="02020603050405020304" pitchFamily="18" charset="-34"/>
              </a:rPr>
              <a:t>ปี ประเทศไทย พ.ศ.</a:t>
            </a:r>
            <a:r>
              <a:rPr lang="en-US" altLang="th-TH" sz="2700" b="1" dirty="0">
                <a:solidFill>
                  <a:srgbClr val="3333CC"/>
                </a:solidFill>
                <a:latin typeface="Angsana New" panose="02020603050405020304" pitchFamily="18" charset="-34"/>
              </a:rPr>
              <a:t>2554</a:t>
            </a:r>
            <a:r>
              <a:rPr lang="en-US" altLang="th-TH" sz="2700" b="1" dirty="0">
                <a:solidFill>
                  <a:srgbClr val="FFFF00"/>
                </a:solidFill>
                <a:latin typeface="Angsana New" panose="02020603050405020304" pitchFamily="18" charset="-34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76652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1439467" y="571976"/>
            <a:ext cx="1371600" cy="623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th-TH" altLang="th-TH" sz="3600" b="1" dirty="0">
                <a:solidFill>
                  <a:srgbClr val="3333CC"/>
                </a:solidFill>
                <a:latin typeface="Angsana New" panose="02020603050405020304" pitchFamily="18" charset="-34"/>
              </a:rPr>
              <a:t>ตัวอย่าง</a:t>
            </a:r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1385889" y="1412876"/>
            <a:ext cx="6615112" cy="3614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th-TH" sz="3000" b="1">
                <a:solidFill>
                  <a:srgbClr val="3333CC"/>
                </a:solidFill>
                <a:latin typeface="Angsana New" panose="02020603050405020304" pitchFamily="18" charset="-34"/>
              </a:rPr>
              <a:t>Specific death rate  (S.D.R.)</a:t>
            </a:r>
            <a:r>
              <a:rPr lang="th-TH" altLang="th-TH" sz="3000" b="1">
                <a:solidFill>
                  <a:srgbClr val="3333CC"/>
                </a:solidFill>
                <a:latin typeface="Angsana New" panose="02020603050405020304" pitchFamily="18" charset="-34"/>
              </a:rPr>
              <a:t> โรคปอดบวม ประเทศไทย  พ.ศ. </a:t>
            </a:r>
            <a:r>
              <a:rPr lang="en-US" altLang="th-TH" sz="3000" b="1">
                <a:solidFill>
                  <a:srgbClr val="3333CC"/>
                </a:solidFill>
                <a:latin typeface="Angsana New" panose="02020603050405020304" pitchFamily="18" charset="-34"/>
              </a:rPr>
              <a:t>2554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th-TH" altLang="th-TH" sz="3000" b="1">
                <a:latin typeface="Angsana New" panose="02020603050405020304" pitchFamily="18" charset="-34"/>
              </a:rPr>
              <a:t>เมื่อ </a:t>
            </a:r>
            <a:r>
              <a:rPr lang="en-US" altLang="th-TH" sz="3300" b="1">
                <a:latin typeface="Angsana New" panose="02020603050405020304" pitchFamily="18" charset="-34"/>
              </a:rPr>
              <a:t>	</a:t>
            </a:r>
            <a:r>
              <a:rPr lang="en-US" altLang="th-TH" sz="3000" b="1">
                <a:latin typeface="Angsana New" panose="02020603050405020304" pitchFamily="18" charset="-34"/>
              </a:rPr>
              <a:t>X = </a:t>
            </a:r>
            <a:r>
              <a:rPr lang="th-TH" altLang="th-TH" sz="3000" b="1">
                <a:latin typeface="Angsana New" panose="02020603050405020304" pitchFamily="18" charset="-34"/>
              </a:rPr>
              <a:t>จำนวนคนตายด้วยโรคปอดบวมในปี 25</a:t>
            </a:r>
            <a:r>
              <a:rPr lang="en-US" altLang="th-TH" sz="3000" b="1">
                <a:latin typeface="Angsana New" panose="02020603050405020304" pitchFamily="18" charset="-34"/>
              </a:rPr>
              <a:t>54</a:t>
            </a:r>
            <a:r>
              <a:rPr lang="th-TH" altLang="th-TH" sz="3000" b="1">
                <a:latin typeface="Angsana New" panose="02020603050405020304" pitchFamily="18" charset="-34"/>
              </a:rPr>
              <a:t> </a:t>
            </a:r>
            <a:r>
              <a:rPr lang="en-US" altLang="th-TH" sz="3000" b="1">
                <a:latin typeface="Angsana New" panose="02020603050405020304" pitchFamily="18" charset="-34"/>
              </a:rPr>
              <a:t>=</a:t>
            </a:r>
            <a:r>
              <a:rPr lang="en-US" altLang="th-TH" sz="3300" b="1">
                <a:latin typeface="Angsana New" panose="02020603050405020304" pitchFamily="18" charset="-34"/>
              </a:rPr>
              <a:t> </a:t>
            </a:r>
            <a:r>
              <a:rPr lang="en-US" altLang="th-TH" sz="3000" b="1">
                <a:latin typeface="Angsana New" panose="02020603050405020304" pitchFamily="18" charset="-34"/>
              </a:rPr>
              <a:t>367 </a:t>
            </a:r>
            <a:r>
              <a:rPr lang="th-TH" altLang="th-TH" sz="3000" b="1">
                <a:latin typeface="Angsana New" panose="02020603050405020304" pitchFamily="18" charset="-34"/>
              </a:rPr>
              <a:t>ราย</a:t>
            </a:r>
            <a:endParaRPr lang="en-US" altLang="th-TH" sz="3000" b="1">
              <a:latin typeface="Angsana New" panose="02020603050405020304" pitchFamily="18" charset="-34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th-TH" sz="3000" b="1">
                <a:latin typeface="Angsana New" panose="02020603050405020304" pitchFamily="18" charset="-34"/>
              </a:rPr>
              <a:t>	Y = </a:t>
            </a:r>
            <a:r>
              <a:rPr lang="th-TH" altLang="th-TH" sz="3000" b="1">
                <a:latin typeface="Angsana New" panose="02020603050405020304" pitchFamily="18" charset="-34"/>
              </a:rPr>
              <a:t>ประชากรกลางปี      </a:t>
            </a:r>
            <a:r>
              <a:rPr lang="en-US" altLang="th-TH" sz="3000" b="1">
                <a:latin typeface="Angsana New" panose="02020603050405020304" pitchFamily="18" charset="-34"/>
              </a:rPr>
              <a:t>= 49,459,000 </a:t>
            </a:r>
            <a:r>
              <a:rPr lang="th-TH" altLang="th-TH" sz="3000" b="1">
                <a:latin typeface="Angsana New" panose="02020603050405020304" pitchFamily="18" charset="-34"/>
              </a:rPr>
              <a:t>คน</a:t>
            </a:r>
            <a:endParaRPr lang="en-US" altLang="th-TH" sz="3000" b="1">
              <a:latin typeface="Angsana New" panose="02020603050405020304" pitchFamily="18" charset="-34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th-TH" altLang="th-TH" sz="3000" b="1">
                <a:latin typeface="Angsana New" panose="02020603050405020304" pitchFamily="18" charset="-34"/>
              </a:rPr>
              <a:t>	</a:t>
            </a:r>
            <a:r>
              <a:rPr lang="th-TH" altLang="th-TH" sz="3300" b="1">
                <a:latin typeface="Angsana New" panose="02020603050405020304" pitchFamily="18" charset="-34"/>
              </a:rPr>
              <a:t> </a:t>
            </a:r>
            <a:r>
              <a:rPr lang="en-US" altLang="th-TH" sz="3000" b="1">
                <a:latin typeface="Angsana New" panose="02020603050405020304" pitchFamily="18" charset="-34"/>
              </a:rPr>
              <a:t>k = 100,000</a:t>
            </a:r>
            <a:endParaRPr lang="en-US" altLang="th-TH" sz="3300" b="1">
              <a:latin typeface="Angsana New" panose="02020603050405020304" pitchFamily="18" charset="-34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th-TH" altLang="th-TH" sz="3000" b="1">
                <a:solidFill>
                  <a:srgbClr val="3333CC"/>
                </a:solidFill>
                <a:latin typeface="Angsana New" panose="02020603050405020304" pitchFamily="18" charset="-34"/>
              </a:rPr>
              <a:t>หาอัตราตายด้วยโรคปอดบวม ประเทศไทย พ.ศ.</a:t>
            </a:r>
            <a:r>
              <a:rPr lang="en-US" altLang="th-TH" sz="3000" b="1">
                <a:solidFill>
                  <a:srgbClr val="3333CC"/>
                </a:solidFill>
                <a:latin typeface="Angsana New" panose="02020603050405020304" pitchFamily="18" charset="-34"/>
              </a:rPr>
              <a:t>2554</a:t>
            </a:r>
            <a:r>
              <a:rPr lang="en-US" altLang="th-TH" sz="2700" b="1">
                <a:solidFill>
                  <a:srgbClr val="3333CC"/>
                </a:solidFill>
                <a:latin typeface="Angsana New" panose="02020603050405020304" pitchFamily="18" charset="-34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85742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1657352" y="976208"/>
            <a:ext cx="5600700" cy="70019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580" tIns="34290" rIns="68580" bIns="34290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th-TH" altLang="th-TH" sz="4100" b="1">
                <a:solidFill>
                  <a:srgbClr val="FF0000"/>
                </a:solidFill>
                <a:latin typeface="Angsana New" panose="02020603050405020304" pitchFamily="18" charset="-34"/>
                <a:cs typeface="JasmineUPC" panose="02020603050405020304" pitchFamily="18" charset="-34"/>
              </a:rPr>
              <a:t>อัตราป่วยตาย</a:t>
            </a:r>
            <a:r>
              <a:rPr lang="en-US" altLang="th-TH" sz="4100" b="1">
                <a:solidFill>
                  <a:srgbClr val="FF0000"/>
                </a:solidFill>
                <a:latin typeface="Angsana New" panose="02020603050405020304" pitchFamily="18" charset="-34"/>
                <a:cs typeface="JasmineUPC" panose="02020603050405020304" pitchFamily="18" charset="-34"/>
              </a:rPr>
              <a:t>  </a:t>
            </a:r>
            <a:r>
              <a:rPr lang="th-TH" altLang="th-TH" sz="4100" b="1">
                <a:solidFill>
                  <a:schemeClr val="tx2"/>
                </a:solidFill>
                <a:latin typeface="Angsana New" panose="02020603050405020304" pitchFamily="18" charset="-34"/>
                <a:cs typeface="JasmineUPC" panose="02020603050405020304" pitchFamily="18" charset="-34"/>
              </a:rPr>
              <a:t>(</a:t>
            </a:r>
            <a:r>
              <a:rPr lang="en-US" altLang="th-TH" sz="4100" b="1">
                <a:solidFill>
                  <a:schemeClr val="tx2"/>
                </a:solidFill>
                <a:latin typeface="Angsana New" panose="02020603050405020304" pitchFamily="18" charset="-34"/>
                <a:cs typeface="JasmineUPC" panose="02020603050405020304" pitchFamily="18" charset="-34"/>
              </a:rPr>
              <a:t>Case Fatality Rate)</a:t>
            </a:r>
            <a:endParaRPr lang="th-TH" altLang="th-TH" sz="4100" b="1">
              <a:solidFill>
                <a:srgbClr val="0000FF"/>
              </a:solidFill>
              <a:latin typeface="Angsana New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1656162" y="1916116"/>
            <a:ext cx="5221622" cy="2377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th-TH" sz="3300" b="1" dirty="0">
                <a:solidFill>
                  <a:srgbClr val="FF0000"/>
                </a:solidFill>
                <a:latin typeface="Angsana New" panose="02020603050405020304" pitchFamily="18" charset="-34"/>
                <a:cs typeface="AngsanaUPC" panose="02020603050405020304" pitchFamily="18" charset="-34"/>
              </a:rPr>
              <a:t>         </a:t>
            </a:r>
            <a:r>
              <a:rPr lang="en-US" altLang="th-TH" sz="3300" b="1" dirty="0">
                <a:solidFill>
                  <a:schemeClr val="tx2"/>
                </a:solidFill>
                <a:latin typeface="Angsana New" panose="02020603050405020304" pitchFamily="18" charset="-34"/>
                <a:cs typeface="AngsanaUPC" panose="02020603050405020304" pitchFamily="18" charset="-34"/>
              </a:rPr>
              <a:t>CFR</a:t>
            </a:r>
            <a:r>
              <a:rPr lang="th-TH" altLang="th-TH" sz="3300" b="1" dirty="0">
                <a:solidFill>
                  <a:schemeClr val="tx2"/>
                </a:solidFill>
                <a:latin typeface="Angsana New" panose="02020603050405020304" pitchFamily="18" charset="-34"/>
                <a:cs typeface="AngsanaUPC" panose="02020603050405020304" pitchFamily="18" charset="-34"/>
              </a:rPr>
              <a:t>   </a:t>
            </a:r>
            <a:r>
              <a:rPr lang="en-US" altLang="th-TH" sz="3300" b="1" dirty="0">
                <a:solidFill>
                  <a:schemeClr val="tx2"/>
                </a:solidFill>
                <a:latin typeface="Angsana New" panose="02020603050405020304" pitchFamily="18" charset="-34"/>
                <a:cs typeface="AngsanaUPC" panose="02020603050405020304" pitchFamily="18" charset="-34"/>
              </a:rPr>
              <a:t>=</a:t>
            </a:r>
            <a:r>
              <a:rPr lang="th-TH" altLang="th-TH" sz="3300" b="1" dirty="0">
                <a:solidFill>
                  <a:schemeClr val="tx2"/>
                </a:solidFill>
                <a:latin typeface="Angsana New" panose="02020603050405020304" pitchFamily="18" charset="-34"/>
                <a:cs typeface="AngsanaUPC" panose="02020603050405020304" pitchFamily="18" charset="-34"/>
              </a:rPr>
              <a:t>  </a:t>
            </a:r>
            <a:r>
              <a:rPr lang="en-US" altLang="th-TH" b="1" dirty="0">
                <a:solidFill>
                  <a:schemeClr val="tx2"/>
                </a:solidFill>
                <a:latin typeface="Angsana New" panose="02020603050405020304" pitchFamily="18" charset="-34"/>
              </a:rPr>
              <a:t>X     </a:t>
            </a:r>
            <a:r>
              <a:rPr lang="en-US" altLang="th-TH" sz="2700" b="1" dirty="0" err="1">
                <a:solidFill>
                  <a:schemeClr val="tx2"/>
                </a:solidFill>
                <a:latin typeface="Angsana New" panose="02020603050405020304" pitchFamily="18" charset="-34"/>
              </a:rPr>
              <a:t>x</a:t>
            </a:r>
            <a:r>
              <a:rPr lang="en-US" altLang="th-TH" sz="2700" b="1" dirty="0">
                <a:solidFill>
                  <a:schemeClr val="tx2"/>
                </a:solidFill>
                <a:latin typeface="Angsana New" panose="02020603050405020304" pitchFamily="18" charset="-34"/>
              </a:rPr>
              <a:t> 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th-TH" sz="2700" b="1" dirty="0">
                <a:solidFill>
                  <a:schemeClr val="tx2"/>
                </a:solidFill>
                <a:latin typeface="Angsana New" panose="02020603050405020304" pitchFamily="18" charset="-34"/>
              </a:rPr>
              <a:t>       </a:t>
            </a:r>
            <a:r>
              <a:rPr lang="th-TH" altLang="th-TH" sz="2700" b="1" dirty="0">
                <a:solidFill>
                  <a:schemeClr val="tx2"/>
                </a:solidFill>
                <a:latin typeface="Angsana New" panose="02020603050405020304" pitchFamily="18" charset="-34"/>
              </a:rPr>
              <a:t>                       </a:t>
            </a:r>
            <a:r>
              <a:rPr lang="en-US" altLang="th-TH" sz="2700" b="1" dirty="0">
                <a:solidFill>
                  <a:schemeClr val="tx2"/>
                </a:solidFill>
                <a:latin typeface="Angsana New" panose="02020603050405020304" pitchFamily="18" charset="-34"/>
              </a:rPr>
              <a:t>Y</a:t>
            </a:r>
            <a:endParaRPr lang="th-TH" altLang="th-TH" sz="2700" b="1" dirty="0">
              <a:solidFill>
                <a:schemeClr val="tx2"/>
              </a:solidFill>
              <a:latin typeface="Angsana New" panose="02020603050405020304" pitchFamily="18" charset="-34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th-TH" sz="3000" b="1" dirty="0">
                <a:solidFill>
                  <a:schemeClr val="tx2"/>
                </a:solidFill>
                <a:latin typeface="Angsana New" panose="02020603050405020304" pitchFamily="18" charset="-34"/>
                <a:cs typeface="AngsanaUPC" panose="02020603050405020304" pitchFamily="18" charset="-34"/>
              </a:rPr>
              <a:t>	X	=	</a:t>
            </a:r>
            <a:r>
              <a:rPr lang="th-TH" altLang="th-TH" sz="3000" b="1" dirty="0">
                <a:solidFill>
                  <a:schemeClr val="tx2"/>
                </a:solidFill>
                <a:latin typeface="Angsana New" panose="02020603050405020304" pitchFamily="18" charset="-34"/>
                <a:cs typeface="AngsanaUPC" panose="02020603050405020304" pitchFamily="18" charset="-34"/>
              </a:rPr>
              <a:t>จำนวนผู้ป่วยที่ตายด้วยโรคนี้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h-TH" altLang="th-TH" sz="3000" b="1" dirty="0">
                <a:solidFill>
                  <a:schemeClr val="tx2"/>
                </a:solidFill>
                <a:latin typeface="Angsana New" panose="02020603050405020304" pitchFamily="18" charset="-34"/>
                <a:cs typeface="AngsanaUPC" panose="02020603050405020304" pitchFamily="18" charset="-34"/>
              </a:rPr>
              <a:t>	</a:t>
            </a:r>
            <a:r>
              <a:rPr lang="en-US" altLang="th-TH" sz="2700" b="1" dirty="0">
                <a:solidFill>
                  <a:schemeClr val="tx2"/>
                </a:solidFill>
                <a:latin typeface="Angsana New" panose="02020603050405020304" pitchFamily="18" charset="-34"/>
              </a:rPr>
              <a:t>Y</a:t>
            </a:r>
            <a:r>
              <a:rPr lang="en-US" altLang="th-TH" sz="3000" b="1" dirty="0">
                <a:solidFill>
                  <a:schemeClr val="tx2"/>
                </a:solidFill>
                <a:latin typeface="Angsana New" panose="02020603050405020304" pitchFamily="18" charset="-34"/>
                <a:cs typeface="AngsanaUPC" panose="02020603050405020304" pitchFamily="18" charset="-34"/>
              </a:rPr>
              <a:t> 	=	</a:t>
            </a:r>
            <a:r>
              <a:rPr lang="th-TH" altLang="th-TH" sz="3000" b="1" dirty="0">
                <a:solidFill>
                  <a:schemeClr val="tx2"/>
                </a:solidFill>
                <a:latin typeface="Angsana New" panose="02020603050405020304" pitchFamily="18" charset="-34"/>
                <a:cs typeface="AngsanaUPC" panose="02020603050405020304" pitchFamily="18" charset="-34"/>
              </a:rPr>
              <a:t>จำนวนผู้ป่วยด้วยโรคนี้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h-TH" altLang="th-TH" sz="3000" b="1" dirty="0">
                <a:solidFill>
                  <a:schemeClr val="tx2"/>
                </a:solidFill>
                <a:latin typeface="Angsana New" panose="02020603050405020304" pitchFamily="18" charset="-34"/>
                <a:cs typeface="AngsanaUPC" panose="02020603050405020304" pitchFamily="18" charset="-34"/>
              </a:rPr>
              <a:t>	</a:t>
            </a:r>
            <a:r>
              <a:rPr lang="en-US" altLang="th-TH" sz="2700" b="1" dirty="0">
                <a:solidFill>
                  <a:schemeClr val="tx2"/>
                </a:solidFill>
                <a:latin typeface="Angsana New" panose="02020603050405020304" pitchFamily="18" charset="-34"/>
              </a:rPr>
              <a:t>k</a:t>
            </a:r>
            <a:r>
              <a:rPr lang="th-TH" altLang="th-TH" sz="2700" b="1" dirty="0">
                <a:solidFill>
                  <a:schemeClr val="tx2"/>
                </a:solidFill>
                <a:latin typeface="Angsana New" panose="02020603050405020304" pitchFamily="18" charset="-34"/>
              </a:rPr>
              <a:t>	</a:t>
            </a:r>
            <a:r>
              <a:rPr lang="en-US" altLang="th-TH" sz="2700" b="1" dirty="0">
                <a:solidFill>
                  <a:schemeClr val="tx2"/>
                </a:solidFill>
                <a:latin typeface="Angsana New" panose="02020603050405020304" pitchFamily="18" charset="-34"/>
              </a:rPr>
              <a:t>=	100</a:t>
            </a:r>
            <a:endParaRPr lang="th-TH" altLang="th-TH" sz="2700" b="1" dirty="0">
              <a:solidFill>
                <a:schemeClr val="tx2"/>
              </a:solidFill>
              <a:latin typeface="Angsana New" panose="02020603050405020304" pitchFamily="18" charset="-34"/>
            </a:endParaRPr>
          </a:p>
        </p:txBody>
      </p:sp>
      <p:sp>
        <p:nvSpPr>
          <p:cNvPr id="58372" name="Line 4"/>
          <p:cNvSpPr>
            <a:spLocks noChangeShapeType="1"/>
          </p:cNvSpPr>
          <p:nvPr/>
        </p:nvSpPr>
        <p:spPr bwMode="auto">
          <a:xfrm>
            <a:off x="3337982" y="2462240"/>
            <a:ext cx="342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68580" tIns="34290" rIns="68580" bIns="34290"/>
          <a:lstStyle/>
          <a:p>
            <a:endParaRPr lang="th-TH"/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1331121" y="5229226"/>
            <a:ext cx="6237926" cy="900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h-TH" altLang="th-TH" sz="2700" b="1">
                <a:solidFill>
                  <a:srgbClr val="3333CC"/>
                </a:solidFill>
                <a:latin typeface="Angsana New" panose="02020603050405020304" pitchFamily="18" charset="-34"/>
                <a:cs typeface="BrowalliaUPC" panose="020B0604020202020204" pitchFamily="34" charset="-34"/>
              </a:rPr>
              <a:t>ความสำคัญ	</a:t>
            </a:r>
            <a:r>
              <a:rPr lang="en-US" altLang="th-TH" sz="2700" b="1">
                <a:solidFill>
                  <a:srgbClr val="3333CC"/>
                </a:solidFill>
                <a:latin typeface="Angsana New" panose="02020603050405020304" pitchFamily="18" charset="-34"/>
                <a:cs typeface="BrowalliaUPC" panose="020B0604020202020204" pitchFamily="34" charset="-34"/>
              </a:rPr>
              <a:t>1.</a:t>
            </a:r>
            <a:r>
              <a:rPr lang="th-TH" altLang="th-TH" sz="2700" b="1">
                <a:solidFill>
                  <a:srgbClr val="3333CC"/>
                </a:solidFill>
                <a:latin typeface="Angsana New" panose="02020603050405020304" pitchFamily="18" charset="-34"/>
                <a:cs typeface="BrowalliaUPC" panose="020B0604020202020204" pitchFamily="34" charset="-34"/>
              </a:rPr>
              <a:t> ใช้บ่งชี้ถึงความรุนแรงของโรค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h-TH" altLang="th-TH" sz="2700" b="1">
                <a:solidFill>
                  <a:srgbClr val="3333CC"/>
                </a:solidFill>
                <a:latin typeface="Angsana New" panose="02020603050405020304" pitchFamily="18" charset="-34"/>
                <a:cs typeface="BrowalliaUPC" panose="020B0604020202020204" pitchFamily="34" charset="-34"/>
              </a:rPr>
              <a:t>		</a:t>
            </a:r>
            <a:r>
              <a:rPr lang="en-US" altLang="th-TH" sz="2700" b="1">
                <a:solidFill>
                  <a:srgbClr val="3333CC"/>
                </a:solidFill>
                <a:latin typeface="Angsana New" panose="02020603050405020304" pitchFamily="18" charset="-34"/>
                <a:cs typeface="BrowalliaUPC" panose="020B0604020202020204" pitchFamily="34" charset="-34"/>
              </a:rPr>
              <a:t>2.</a:t>
            </a:r>
            <a:r>
              <a:rPr lang="th-TH" altLang="th-TH" sz="2700" b="1">
                <a:solidFill>
                  <a:srgbClr val="3333CC"/>
                </a:solidFill>
                <a:latin typeface="Angsana New" panose="02020603050405020304" pitchFamily="18" charset="-34"/>
                <a:cs typeface="BrowalliaUPC" panose="020B0604020202020204" pitchFamily="34" charset="-34"/>
              </a:rPr>
              <a:t> ใช้บ่งชี้ถึงคุณภาพของบริการทางการแพทย์ </a:t>
            </a:r>
          </a:p>
        </p:txBody>
      </p:sp>
    </p:spTree>
    <p:extLst>
      <p:ext uri="{BB962C8B-B14F-4D97-AF65-F5344CB8AC3E}">
        <p14:creationId xmlns:p14="http://schemas.microsoft.com/office/powerpoint/2010/main" val="2182642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1357312" y="1592526"/>
            <a:ext cx="6482954" cy="3374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lnSpc>
                <a:spcPct val="130000"/>
              </a:lnSpc>
              <a:spcBef>
                <a:spcPct val="50000"/>
              </a:spcBef>
              <a:buFontTx/>
              <a:buNone/>
            </a:pPr>
            <a:r>
              <a:rPr lang="th-TH" altLang="th-TH" sz="3000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เป็นการวัดจำนวนผู้ป่วยที่ตายด้วยสาเหตุใดสาเหตุหนึ่ง ต่อจำนวนผู้ป่วยด้วยสาเหตุนั้น มีหน่วยเป็นร้อยละ	</a:t>
            </a:r>
            <a:r>
              <a:rPr lang="en-US" altLang="th-TH" sz="3600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C.F.R.   =     X/Y * 100</a:t>
            </a:r>
          </a:p>
          <a:p>
            <a:pPr>
              <a:lnSpc>
                <a:spcPct val="130000"/>
              </a:lnSpc>
              <a:spcBef>
                <a:spcPct val="50000"/>
              </a:spcBef>
              <a:buFontTx/>
              <a:buNone/>
            </a:pPr>
            <a:r>
              <a:rPr lang="en-US" altLang="th-TH" sz="3600" b="1" baseline="500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X = </a:t>
            </a:r>
            <a:r>
              <a:rPr lang="th-TH" altLang="th-TH" sz="3600" b="1" baseline="500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จำนวนผู้ป่วยตายด้วยโรคหนึ่ง ณ ช่วงเวลาหนึ่ง</a:t>
            </a:r>
            <a:br>
              <a:rPr lang="th-TH" altLang="th-TH" sz="3600" b="1" baseline="50000" dirty="0">
                <a:latin typeface="Browallia New" panose="020B0604020202020204" pitchFamily="34" charset="-34"/>
                <a:cs typeface="Browallia New" panose="020B0604020202020204" pitchFamily="34" charset="-34"/>
              </a:rPr>
            </a:br>
            <a:r>
              <a:rPr lang="en-US" altLang="th-TH" sz="3600" b="1" baseline="500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Y = </a:t>
            </a:r>
            <a:r>
              <a:rPr lang="th-TH" altLang="th-TH" sz="3600" b="1" baseline="500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จำนวนผู้ป่วยโรคนั้นในช่วงเวลาเดียวกัน</a:t>
            </a:r>
            <a:endParaRPr lang="th-TH" altLang="th-TH" sz="3000" b="1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60419" name="Text Box 4"/>
          <p:cNvSpPr txBox="1">
            <a:spLocks noChangeArrowheads="1"/>
          </p:cNvSpPr>
          <p:nvPr/>
        </p:nvSpPr>
        <p:spPr bwMode="auto">
          <a:xfrm>
            <a:off x="1893096" y="561906"/>
            <a:ext cx="5303044" cy="72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lnSpc>
                <a:spcPct val="130000"/>
              </a:lnSpc>
              <a:spcBef>
                <a:spcPct val="50000"/>
              </a:spcBef>
              <a:buFontTx/>
              <a:buNone/>
            </a:pPr>
            <a:r>
              <a:rPr lang="th-TH" altLang="th-TH" sz="3300" b="1" u="sng" dirty="0">
                <a:solidFill>
                  <a:srgbClr val="3333CC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อัตราผู้ป่วยตาย</a:t>
            </a:r>
            <a:r>
              <a:rPr lang="th-TH" altLang="th-TH" sz="3300" b="1" dirty="0">
                <a:solidFill>
                  <a:srgbClr val="3333CC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en-US" altLang="th-TH" sz="3300" b="1" dirty="0">
                <a:solidFill>
                  <a:srgbClr val="3333CC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(Case Fatality Rate)</a:t>
            </a:r>
            <a:r>
              <a:rPr lang="th-TH" altLang="th-TH" sz="3300" b="1" dirty="0">
                <a:solidFill>
                  <a:srgbClr val="3333CC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endParaRPr lang="th-TH" altLang="th-TH" sz="3300" dirty="0">
              <a:solidFill>
                <a:srgbClr val="3333CC"/>
              </a:solidFill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06005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1331120" y="333376"/>
            <a:ext cx="1714500" cy="623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th-TH" altLang="th-TH" sz="3600" b="1" dirty="0">
                <a:solidFill>
                  <a:srgbClr val="3333CC"/>
                </a:solidFill>
                <a:latin typeface="Angsana New" panose="02020603050405020304" pitchFamily="18" charset="-34"/>
              </a:rPr>
              <a:t>ตัวอย่าง</a:t>
            </a:r>
          </a:p>
        </p:txBody>
      </p:sp>
      <p:sp>
        <p:nvSpPr>
          <p:cNvPr id="62467" name="Text Box 3"/>
          <p:cNvSpPr txBox="1">
            <a:spLocks noChangeArrowheads="1"/>
          </p:cNvSpPr>
          <p:nvPr/>
        </p:nvSpPr>
        <p:spPr bwMode="auto">
          <a:xfrm>
            <a:off x="1385889" y="1196976"/>
            <a:ext cx="6454379" cy="3974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th-TH" sz="2700" b="1">
                <a:latin typeface="Angsana New" panose="02020603050405020304" pitchFamily="18" charset="-34"/>
              </a:rPr>
              <a:t> </a:t>
            </a:r>
            <a:r>
              <a:rPr lang="en-US" altLang="th-TH" sz="3000" b="1">
                <a:solidFill>
                  <a:srgbClr val="3333CC"/>
                </a:solidFill>
                <a:latin typeface="Angsana New" panose="02020603050405020304" pitchFamily="18" charset="-34"/>
              </a:rPr>
              <a:t>CFR </a:t>
            </a:r>
            <a:r>
              <a:rPr lang="th-TH" altLang="th-TH" sz="3000" b="1">
                <a:solidFill>
                  <a:srgbClr val="3333CC"/>
                </a:solidFill>
                <a:latin typeface="Angsana New" panose="02020603050405020304" pitchFamily="18" charset="-34"/>
              </a:rPr>
              <a:t>โรคบาดทะยักในเด็กแรกเกิด ประเทศไทย พ.ศ. </a:t>
            </a:r>
            <a:r>
              <a:rPr lang="en-US" altLang="th-TH" sz="3000" b="1">
                <a:solidFill>
                  <a:srgbClr val="3333CC"/>
                </a:solidFill>
                <a:latin typeface="Angsana New" panose="02020603050405020304" pitchFamily="18" charset="-34"/>
              </a:rPr>
              <a:t>2553</a:t>
            </a:r>
            <a:endParaRPr lang="en-US" altLang="th-TH" sz="3300" b="1">
              <a:solidFill>
                <a:srgbClr val="3333CC"/>
              </a:solidFill>
              <a:latin typeface="Angsana New" panose="02020603050405020304" pitchFamily="18" charset="-34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th-TH" altLang="th-TH" sz="2700" b="1">
                <a:latin typeface="Angsana New" panose="02020603050405020304" pitchFamily="18" charset="-34"/>
              </a:rPr>
              <a:t>เมื่อ     </a:t>
            </a:r>
            <a:r>
              <a:rPr lang="en-US" altLang="th-TH" sz="2700" b="1">
                <a:latin typeface="Angsana New" panose="02020603050405020304" pitchFamily="18" charset="-34"/>
              </a:rPr>
              <a:t>X  =  </a:t>
            </a:r>
            <a:r>
              <a:rPr lang="th-TH" altLang="th-TH" sz="2700" b="1">
                <a:latin typeface="Angsana New" panose="02020603050405020304" pitchFamily="18" charset="-34"/>
              </a:rPr>
              <a:t>จำนวนเด็กตายด้วยโรคบาดทะยักในเด็กแรกเกิด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th-TH" sz="2700" b="1">
                <a:latin typeface="Angsana New" panose="02020603050405020304" pitchFamily="18" charset="-34"/>
              </a:rPr>
              <a:t>               = 122 </a:t>
            </a:r>
            <a:r>
              <a:rPr lang="th-TH" altLang="th-TH" sz="2700" b="1">
                <a:latin typeface="Angsana New" panose="02020603050405020304" pitchFamily="18" charset="-34"/>
              </a:rPr>
              <a:t>ราย</a:t>
            </a:r>
            <a:endParaRPr lang="en-US" altLang="th-TH" sz="2700" b="1">
              <a:latin typeface="Angsana New" panose="02020603050405020304" pitchFamily="18" charset="-34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th-TH" altLang="th-TH" sz="2700" b="1">
                <a:latin typeface="Angsana New" panose="02020603050405020304" pitchFamily="18" charset="-34"/>
              </a:rPr>
              <a:t>            </a:t>
            </a:r>
            <a:r>
              <a:rPr lang="en-US" altLang="th-TH" sz="2700" b="1">
                <a:latin typeface="Angsana New" panose="02020603050405020304" pitchFamily="18" charset="-34"/>
              </a:rPr>
              <a:t>Y = </a:t>
            </a:r>
            <a:r>
              <a:rPr lang="th-TH" altLang="th-TH" sz="2700" b="1">
                <a:latin typeface="Angsana New" panose="02020603050405020304" pitchFamily="18" charset="-34"/>
              </a:rPr>
              <a:t>จำนวนเด็กป่วยด้วยโรคบาดทะยักในเด็กแรกเกิด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th-TH" sz="2700" b="1">
                <a:latin typeface="Angsana New" panose="02020603050405020304" pitchFamily="18" charset="-34"/>
              </a:rPr>
              <a:t>               = 566 </a:t>
            </a:r>
            <a:r>
              <a:rPr lang="th-TH" altLang="th-TH" sz="2700" b="1">
                <a:latin typeface="Angsana New" panose="02020603050405020304" pitchFamily="18" charset="-34"/>
              </a:rPr>
              <a:t>ราย</a:t>
            </a:r>
            <a:endParaRPr lang="en-US" altLang="th-TH" sz="2700" b="1">
              <a:latin typeface="Angsana New" panose="02020603050405020304" pitchFamily="18" charset="-34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th-TH" altLang="th-TH" sz="2700" b="1">
                <a:latin typeface="Angsana New" panose="02020603050405020304" pitchFamily="18" charset="-34"/>
              </a:rPr>
              <a:t>       </a:t>
            </a:r>
            <a:r>
              <a:rPr lang="en-US" altLang="th-TH" sz="2700" b="1">
                <a:latin typeface="Angsana New" panose="02020603050405020304" pitchFamily="18" charset="-34"/>
              </a:rPr>
              <a:t>CFR = 122 / 566 x 100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th-TH" sz="2700" b="1">
                <a:latin typeface="Angsana New" panose="02020603050405020304" pitchFamily="18" charset="-34"/>
              </a:rPr>
              <a:t>	      =  21.6 %</a:t>
            </a:r>
            <a:endParaRPr lang="th-TH" altLang="th-TH" sz="2700" b="1">
              <a:latin typeface="Angsana New" panose="02020603050405020304" pitchFamily="18" charset="-34"/>
            </a:endParaRPr>
          </a:p>
        </p:txBody>
      </p:sp>
      <p:sp>
        <p:nvSpPr>
          <p:cNvPr id="62468" name="TextBox 3"/>
          <p:cNvSpPr txBox="1">
            <a:spLocks noChangeArrowheads="1"/>
          </p:cNvSpPr>
          <p:nvPr/>
        </p:nvSpPr>
        <p:spPr bwMode="auto">
          <a:xfrm>
            <a:off x="3769725" y="5435648"/>
            <a:ext cx="4037003" cy="715581"/>
          </a:xfrm>
          <a:prstGeom prst="rect">
            <a:avLst/>
          </a:prstGeom>
          <a:noFill/>
          <a:ln w="9525">
            <a:solidFill>
              <a:srgbClr val="CC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h-TH" altLang="th-TH" sz="2100" b="1" dirty="0">
                <a:solidFill>
                  <a:srgbClr val="3333CC"/>
                </a:solidFill>
              </a:rPr>
              <a:t>ป่วย </a:t>
            </a:r>
            <a:r>
              <a:rPr lang="en-US" altLang="th-TH" sz="2100" b="1" dirty="0">
                <a:solidFill>
                  <a:srgbClr val="3333CC"/>
                </a:solidFill>
              </a:rPr>
              <a:t>100</a:t>
            </a:r>
            <a:r>
              <a:rPr lang="th-TH" altLang="th-TH" sz="2100" b="1" dirty="0">
                <a:solidFill>
                  <a:srgbClr val="3333CC"/>
                </a:solidFill>
              </a:rPr>
              <a:t> คน ตาย </a:t>
            </a:r>
            <a:r>
              <a:rPr lang="en-US" altLang="th-TH" sz="2100" b="1" dirty="0">
                <a:solidFill>
                  <a:srgbClr val="3333CC"/>
                </a:solidFill>
              </a:rPr>
              <a:t>21.6</a:t>
            </a:r>
            <a:r>
              <a:rPr lang="th-TH" altLang="th-TH" sz="2100" b="1" dirty="0">
                <a:solidFill>
                  <a:srgbClr val="3333CC"/>
                </a:solidFill>
              </a:rPr>
              <a:t> คน หรือประมาณ </a:t>
            </a:r>
            <a:r>
              <a:rPr lang="en-US" altLang="th-TH" sz="2100" b="1" dirty="0">
                <a:solidFill>
                  <a:srgbClr val="3333CC"/>
                </a:solidFill>
              </a:rPr>
              <a:t>1</a:t>
            </a:r>
            <a:r>
              <a:rPr lang="th-TH" altLang="th-TH" sz="2100" b="1" dirty="0">
                <a:solidFill>
                  <a:srgbClr val="3333CC"/>
                </a:solidFill>
              </a:rPr>
              <a:t> ใน </a:t>
            </a:r>
            <a:r>
              <a:rPr lang="en-US" altLang="th-TH" sz="2100" b="1" dirty="0">
                <a:solidFill>
                  <a:srgbClr val="3333CC"/>
                </a:solidFill>
              </a:rPr>
              <a:t>5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h-TH" altLang="th-TH" sz="2100" b="1" dirty="0">
                <a:solidFill>
                  <a:srgbClr val="3333CC"/>
                </a:solidFill>
              </a:rPr>
              <a:t>ป่วย </a:t>
            </a:r>
            <a:r>
              <a:rPr lang="en-US" altLang="th-TH" sz="2100" b="1" dirty="0">
                <a:solidFill>
                  <a:srgbClr val="3333CC"/>
                </a:solidFill>
              </a:rPr>
              <a:t>5</a:t>
            </a:r>
            <a:r>
              <a:rPr lang="th-TH" altLang="th-TH" sz="2100" b="1" dirty="0">
                <a:solidFill>
                  <a:srgbClr val="3333CC"/>
                </a:solidFill>
              </a:rPr>
              <a:t> คน ตาย </a:t>
            </a:r>
            <a:r>
              <a:rPr lang="en-US" altLang="th-TH" sz="2100" b="1" dirty="0">
                <a:solidFill>
                  <a:srgbClr val="3333CC"/>
                </a:solidFill>
              </a:rPr>
              <a:t>1</a:t>
            </a:r>
            <a:r>
              <a:rPr lang="th-TH" altLang="th-TH" sz="2100" b="1" dirty="0">
                <a:solidFill>
                  <a:srgbClr val="3333CC"/>
                </a:solidFill>
              </a:rPr>
              <a:t> คน</a:t>
            </a:r>
          </a:p>
        </p:txBody>
      </p:sp>
    </p:spTree>
    <p:extLst>
      <p:ext uri="{BB962C8B-B14F-4D97-AF65-F5344CB8AC3E}">
        <p14:creationId xmlns:p14="http://schemas.microsoft.com/office/powerpoint/2010/main" val="7452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50282" y="1484314"/>
            <a:ext cx="4858941" cy="1123951"/>
          </a:xfrm>
          <a:solidFill>
            <a:srgbClr val="FFCCFF"/>
          </a:solidFill>
        </p:spPr>
        <p:txBody>
          <a:bodyPr/>
          <a:lstStyle/>
          <a:p>
            <a:pPr eaLnBrk="1" hangingPunct="1"/>
            <a:r>
              <a:rPr lang="th-TH" altLang="th-TH" sz="5000" b="1">
                <a:solidFill>
                  <a:srgbClr val="C0000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  <a:t>Rate , Ratio , Proportion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708164" y="3068641"/>
            <a:ext cx="7931427" cy="3000375"/>
          </a:xfrm>
        </p:spPr>
        <p:txBody>
          <a:bodyPr rtlCol="0">
            <a:normAutofit/>
          </a:bodyPr>
          <a:lstStyle/>
          <a:p>
            <a:pPr>
              <a:lnSpc>
                <a:spcPct val="110000"/>
              </a:lnSpc>
              <a:buNone/>
              <a:defRPr/>
            </a:pPr>
            <a:r>
              <a:rPr lang="th-TH" sz="3300" b="1" dirty="0">
                <a:latin typeface="Angsana New" pitchFamily="18" charset="-34"/>
              </a:rPr>
              <a:t>    ในปี พ.ศ. 2544 มีรายงานผู้ป่วยไข้เลือดออกทั่วประเทศ จำนวน 139,355 ราย และมีผู้เสียชีวิต 245  ราย คิดเป็น</a:t>
            </a:r>
            <a:r>
              <a:rPr lang="th-TH" sz="3300" b="1" dirty="0">
                <a:solidFill>
                  <a:schemeClr val="folHlink"/>
                </a:solidFill>
                <a:latin typeface="Angsana New" pitchFamily="18" charset="-34"/>
              </a:rPr>
              <a:t> </a:t>
            </a:r>
            <a:r>
              <a:rPr lang="th-TH" sz="3300" b="1" dirty="0">
                <a:solidFill>
                  <a:srgbClr val="C00000"/>
                </a:solidFill>
                <a:latin typeface="Angsana New" pitchFamily="18" charset="-34"/>
              </a:rPr>
              <a:t>(???)</a:t>
            </a:r>
            <a:r>
              <a:rPr lang="th-TH" sz="3300" b="1" dirty="0">
                <a:solidFill>
                  <a:srgbClr val="0033CC"/>
                </a:solidFill>
                <a:latin typeface="Angsana New" pitchFamily="18" charset="-34"/>
              </a:rPr>
              <a:t> </a:t>
            </a:r>
            <a:r>
              <a:rPr lang="th-TH" sz="3300" b="1" dirty="0">
                <a:latin typeface="Angsana New" pitchFamily="18" charset="-34"/>
              </a:rPr>
              <a:t>เท่ากับ 224.43  ต่อประชากรแสนคน และ</a:t>
            </a:r>
            <a:r>
              <a:rPr lang="th-TH" sz="3300" b="1" dirty="0">
                <a:solidFill>
                  <a:schemeClr val="folHlink"/>
                </a:solidFill>
                <a:latin typeface="Angsana New" pitchFamily="18" charset="-34"/>
              </a:rPr>
              <a:t> </a:t>
            </a:r>
            <a:r>
              <a:rPr lang="th-TH" sz="3300" b="1" dirty="0">
                <a:solidFill>
                  <a:srgbClr val="C00000"/>
                </a:solidFill>
                <a:latin typeface="Angsana New" pitchFamily="18" charset="-34"/>
              </a:rPr>
              <a:t>(???) </a:t>
            </a:r>
            <a:r>
              <a:rPr lang="th-TH" sz="3300" b="1" dirty="0">
                <a:latin typeface="Angsana New" pitchFamily="18" charset="-34"/>
              </a:rPr>
              <a:t>เท่ากับ ร้อยละ 0.18</a:t>
            </a:r>
          </a:p>
        </p:txBody>
      </p:sp>
      <p:sp>
        <p:nvSpPr>
          <p:cNvPr id="84996" name="Text Box 5"/>
          <p:cNvSpPr txBox="1">
            <a:spLocks noChangeArrowheads="1"/>
          </p:cNvSpPr>
          <p:nvPr/>
        </p:nvSpPr>
        <p:spPr bwMode="auto">
          <a:xfrm>
            <a:off x="3868698" y="366499"/>
            <a:ext cx="1670970" cy="700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sz="4100" b="1" dirty="0">
                <a:solidFill>
                  <a:srgbClr val="3333CC"/>
                </a:solidFill>
              </a:rPr>
              <a:t>แบบฝึกหัด</a:t>
            </a:r>
          </a:p>
        </p:txBody>
      </p:sp>
    </p:spTree>
    <p:extLst>
      <p:ext uri="{BB962C8B-B14F-4D97-AF65-F5344CB8AC3E}">
        <p14:creationId xmlns:p14="http://schemas.microsoft.com/office/powerpoint/2010/main" val="425745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087166" y="549275"/>
            <a:ext cx="4967288" cy="914400"/>
          </a:xfrm>
          <a:solidFill>
            <a:srgbClr val="FFCCFF"/>
          </a:solidFill>
        </p:spPr>
        <p:txBody>
          <a:bodyPr rtlCol="0">
            <a:normAutofit/>
          </a:bodyPr>
          <a:lstStyle/>
          <a:p>
            <a:pPr>
              <a:defRPr/>
            </a:pPr>
            <a:r>
              <a:rPr lang="th-TH" sz="5400" b="1">
                <a:solidFill>
                  <a:srgbClr val="0000CC"/>
                </a:solidFill>
                <a:latin typeface="Angsana New" pitchFamily="18" charset="-34"/>
              </a:rPr>
              <a:t>Rate , Ratio , Proportion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737982" y="1700214"/>
            <a:ext cx="8147601" cy="448786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h-TH" altLang="th-TH" sz="3300" b="1" dirty="0">
                <a:latin typeface="Angsana New" panose="02020603050405020304" pitchFamily="18" charset="-34"/>
                <a:cs typeface="Cordia New" panose="020B0304020202020204" pitchFamily="34" charset="-34"/>
              </a:rPr>
              <a:t>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h-TH" altLang="th-TH" sz="3300" b="1" dirty="0">
                <a:latin typeface="Angsana New" panose="02020603050405020304" pitchFamily="18" charset="-34"/>
                <a:cs typeface="Cordia New" panose="020B0304020202020204" pitchFamily="34" charset="-34"/>
              </a:rPr>
              <a:t>       ในปี พ.ศ. 2544 มีรายงานผู้ป่วยไข้เลือดออกทั่วประเทศ จำนวน 139,355 ราย และมีผู้เสียชีวิต 245 ราย คิดเป็น </a:t>
            </a:r>
            <a:r>
              <a:rPr lang="th-TH" altLang="th-TH" sz="3300" b="1" dirty="0">
                <a:solidFill>
                  <a:srgbClr val="C00000"/>
                </a:solidFill>
                <a:latin typeface="Angsana New" panose="02020603050405020304" pitchFamily="18" charset="-34"/>
                <a:cs typeface="Cordia New" panose="020B0304020202020204" pitchFamily="34" charset="-34"/>
              </a:rPr>
              <a:t>อัตราป่วย </a:t>
            </a:r>
            <a:r>
              <a:rPr lang="th-TH" altLang="th-TH" sz="3300" b="1" dirty="0">
                <a:latin typeface="Angsana New" panose="02020603050405020304" pitchFamily="18" charset="-34"/>
                <a:cs typeface="Cordia New" panose="020B0304020202020204" pitchFamily="34" charset="-34"/>
              </a:rPr>
              <a:t>เท่ากับ 224.43 ต่อประชากรแสนคน และ</a:t>
            </a:r>
            <a:r>
              <a:rPr lang="th-TH" altLang="th-TH" sz="3300" b="1" dirty="0">
                <a:solidFill>
                  <a:srgbClr val="FFFF00"/>
                </a:solidFill>
                <a:latin typeface="Angsana New" panose="02020603050405020304" pitchFamily="18" charset="-34"/>
                <a:cs typeface="Cordia New" panose="020B0304020202020204" pitchFamily="34" charset="-34"/>
              </a:rPr>
              <a:t> </a:t>
            </a:r>
            <a:r>
              <a:rPr lang="th-TH" altLang="th-TH" sz="3300" b="1" dirty="0">
                <a:solidFill>
                  <a:srgbClr val="C00000"/>
                </a:solidFill>
                <a:latin typeface="Angsana New" panose="02020603050405020304" pitchFamily="18" charset="-34"/>
                <a:cs typeface="Cordia New" panose="020B0304020202020204" pitchFamily="34" charset="-34"/>
              </a:rPr>
              <a:t>อัตราป่วยตาย </a:t>
            </a:r>
            <a:r>
              <a:rPr lang="th-TH" altLang="th-TH" sz="3300" b="1" dirty="0">
                <a:latin typeface="Angsana New" panose="02020603050405020304" pitchFamily="18" charset="-34"/>
                <a:cs typeface="Cordia New" panose="020B0304020202020204" pitchFamily="34" charset="-34"/>
              </a:rPr>
              <a:t>เท่ากับ ร้อยละ 0.18</a:t>
            </a:r>
          </a:p>
        </p:txBody>
      </p:sp>
    </p:spTree>
    <p:extLst>
      <p:ext uri="{BB962C8B-B14F-4D97-AF65-F5344CB8AC3E}">
        <p14:creationId xmlns:p14="http://schemas.microsoft.com/office/powerpoint/2010/main" val="357406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1" y="365128"/>
            <a:ext cx="1085851" cy="618849"/>
          </a:xfrm>
        </p:spPr>
        <p:txBody>
          <a:bodyPr>
            <a:normAutofit/>
          </a:bodyPr>
          <a:lstStyle/>
          <a:p>
            <a:pPr eaLnBrk="1" hangingPunct="1"/>
            <a:r>
              <a:rPr lang="th-TH" altLang="th-TH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จำนวน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51065" y="1139204"/>
            <a:ext cx="7523921" cy="5257800"/>
          </a:xfrm>
        </p:spPr>
        <p:txBody>
          <a:bodyPr>
            <a:normAutofit/>
          </a:bodyPr>
          <a:lstStyle/>
          <a:p>
            <a:pPr eaLnBrk="1" hangingPunct="1"/>
            <a:r>
              <a:rPr lang="th-TH" altLang="th-TH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เป็นการแจงนับพื้นฐานที่นำไปสู่การบอกขนาดของโรคหรือปัญหาสุขภาพได้</a:t>
            </a:r>
          </a:p>
          <a:p>
            <a:pPr eaLnBrk="1" hangingPunct="1"/>
            <a:r>
              <a:rPr lang="th-TH" altLang="th-TH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จำนวน ใช้ในการเปรียบเทียบได้ไม่ดีเท่า อัตรา อัตราส่วน หรือสัดส่วน</a:t>
            </a:r>
          </a:p>
          <a:p>
            <a:pPr eaLnBrk="1" hangingPunct="1"/>
            <a:r>
              <a:rPr lang="th-TH" altLang="th-TH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การเปรียบเทียบจำนวน ยังมีประโยชน์มากในหลายกรณี เช่น</a:t>
            </a:r>
          </a:p>
          <a:p>
            <a:pPr lvl="1" eaLnBrk="1" hangingPunct="1"/>
            <a:r>
              <a:rPr lang="th-TH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การพิจารณาการระบาด โดยเปรียบเทียบข้อมูลปัจจุบัน กับข้อมูลอดีตในพื้นที่เดียวกัน เวลาไม่ต่างกันมาก ประชากรไม่เปลี่ยนแปลง</a:t>
            </a:r>
          </a:p>
          <a:p>
            <a:pPr lvl="1" eaLnBrk="1" hangingPunct="1"/>
            <a:r>
              <a:rPr lang="th-TH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โรคเกิดใหม่ ที่ยังพบไม่มาก</a:t>
            </a:r>
          </a:p>
          <a:p>
            <a:pPr lvl="1" eaLnBrk="1" hangingPunct="1"/>
            <a:r>
              <a:rPr lang="th-TH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โรคที่มีการแพร่กระจายรวดเร็ว การพบผู้ป่วยหนึ่งราย อาจมีผู้สัมผัส หรือผู้ติดเชื้อไม่มีอาการอีกจำนวนมาก</a:t>
            </a:r>
          </a:p>
        </p:txBody>
      </p:sp>
    </p:spTree>
    <p:extLst>
      <p:ext uri="{BB962C8B-B14F-4D97-AF65-F5344CB8AC3E}">
        <p14:creationId xmlns:p14="http://schemas.microsoft.com/office/powerpoint/2010/main" val="1938823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2"/>
          <p:cNvSpPr txBox="1">
            <a:spLocks noChangeArrowheads="1"/>
          </p:cNvSpPr>
          <p:nvPr/>
        </p:nvSpPr>
        <p:spPr bwMode="auto">
          <a:xfrm>
            <a:off x="1410893" y="1857376"/>
            <a:ext cx="6818707" cy="2673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lnSpc>
                <a:spcPct val="140000"/>
              </a:lnSpc>
              <a:spcBef>
                <a:spcPct val="50000"/>
              </a:spcBef>
              <a:buClr>
                <a:schemeClr val="hlink"/>
              </a:buClr>
              <a:buSzPct val="200000"/>
            </a:pPr>
            <a:r>
              <a:rPr lang="th-TH" altLang="th-TH" sz="3600" b="1" dirty="0">
                <a:latin typeface="Angsana New" panose="02020603050405020304" pitchFamily="18" charset="-34"/>
              </a:rPr>
              <a:t>ค่า</a:t>
            </a:r>
            <a:r>
              <a:rPr lang="th-TH" altLang="th-TH" sz="3600" b="1" dirty="0">
                <a:solidFill>
                  <a:srgbClr val="3333CC"/>
                </a:solidFill>
                <a:latin typeface="Angsana New" panose="02020603050405020304" pitchFamily="18" charset="-34"/>
              </a:rPr>
              <a:t>เปรียบเทียบ</a:t>
            </a:r>
            <a:r>
              <a:rPr lang="th-TH" altLang="th-TH" sz="3600" b="1" dirty="0">
                <a:latin typeface="Angsana New" panose="02020603050405020304" pitchFamily="18" charset="-34"/>
              </a:rPr>
              <a:t>ระหว่างตัวเลข    2  จำนวน หรือเหตุการณ์ 2 เหตุการณ์ </a:t>
            </a:r>
            <a:r>
              <a:rPr lang="th-TH" altLang="th-TH" sz="3600" b="1" dirty="0">
                <a:solidFill>
                  <a:srgbClr val="3333CC"/>
                </a:solidFill>
                <a:latin typeface="Angsana New" panose="02020603050405020304" pitchFamily="18" charset="-34"/>
              </a:rPr>
              <a:t>ว่าเป็นกี่เท่าซึ่งกันและกัน </a:t>
            </a:r>
          </a:p>
          <a:p>
            <a:pPr>
              <a:lnSpc>
                <a:spcPct val="140000"/>
              </a:lnSpc>
              <a:spcBef>
                <a:spcPct val="50000"/>
              </a:spcBef>
              <a:buClr>
                <a:schemeClr val="hlink"/>
              </a:buClr>
              <a:buSzPct val="200000"/>
            </a:pPr>
            <a:r>
              <a:rPr lang="th-TH" altLang="th-TH" sz="3600" b="1" dirty="0">
                <a:latin typeface="Angsana New" panose="02020603050405020304" pitchFamily="18" charset="-34"/>
              </a:rPr>
              <a:t>เลขตัวเศษไม่ได้เป็นส่วนหนึ่งของเลขตัวส่วน   </a:t>
            </a:r>
            <a:endParaRPr lang="en-US" altLang="th-TH" sz="3000" b="1" dirty="0">
              <a:latin typeface="Angsana New" panose="02020603050405020304" pitchFamily="18" charset="-34"/>
            </a:endParaRPr>
          </a:p>
        </p:txBody>
      </p:sp>
      <p:sp>
        <p:nvSpPr>
          <p:cNvPr id="64515" name="Text Box 3"/>
          <p:cNvSpPr txBox="1">
            <a:spLocks noChangeArrowheads="1"/>
          </p:cNvSpPr>
          <p:nvPr/>
        </p:nvSpPr>
        <p:spPr bwMode="auto">
          <a:xfrm>
            <a:off x="2536032" y="500065"/>
            <a:ext cx="3829051" cy="838691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th-TH" altLang="th-TH" sz="5000" b="1">
                <a:solidFill>
                  <a:srgbClr val="3333CC"/>
                </a:solidFill>
                <a:latin typeface="Angsana New" panose="02020603050405020304" pitchFamily="18" charset="-34"/>
              </a:rPr>
              <a:t>อัตราส่วน</a:t>
            </a:r>
            <a:r>
              <a:rPr lang="th-TH" altLang="th-TH" sz="4500" b="1">
                <a:solidFill>
                  <a:srgbClr val="3333CC"/>
                </a:solidFill>
                <a:latin typeface="Angsana New" panose="02020603050405020304" pitchFamily="18" charset="-34"/>
              </a:rPr>
              <a:t> </a:t>
            </a:r>
            <a:r>
              <a:rPr lang="en-US" altLang="th-TH" sz="4500" b="1">
                <a:solidFill>
                  <a:srgbClr val="3333CC"/>
                </a:solidFill>
                <a:latin typeface="Angsana New" panose="02020603050405020304" pitchFamily="18" charset="-34"/>
              </a:rPr>
              <a:t>(Ratio)</a:t>
            </a:r>
            <a:endParaRPr lang="th-TH" altLang="th-TH" sz="4500" b="1">
              <a:solidFill>
                <a:srgbClr val="3333CC"/>
              </a:solidFill>
              <a:latin typeface="Angsana New" panose="02020603050405020304" pitchFamily="18" charset="-34"/>
            </a:endParaRPr>
          </a:p>
        </p:txBody>
      </p:sp>
      <p:sp>
        <p:nvSpPr>
          <p:cNvPr id="64516" name="TextBox 3"/>
          <p:cNvSpPr txBox="1">
            <a:spLocks noChangeArrowheads="1"/>
          </p:cNvSpPr>
          <p:nvPr/>
        </p:nvSpPr>
        <p:spPr bwMode="auto">
          <a:xfrm>
            <a:off x="1690066" y="4988680"/>
            <a:ext cx="2557431" cy="561692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b="1" dirty="0">
                <a:solidFill>
                  <a:srgbClr val="3333CC"/>
                </a:solidFill>
              </a:rPr>
              <a:t>เพศชาย    /   เพศหญิง</a:t>
            </a:r>
          </a:p>
        </p:txBody>
      </p:sp>
      <p:sp>
        <p:nvSpPr>
          <p:cNvPr id="64517" name="TextBox 4"/>
          <p:cNvSpPr txBox="1">
            <a:spLocks noChangeArrowheads="1"/>
          </p:cNvSpPr>
          <p:nvPr/>
        </p:nvSpPr>
        <p:spPr bwMode="auto">
          <a:xfrm>
            <a:off x="4450557" y="5014271"/>
            <a:ext cx="4037003" cy="561692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th-TH" b="1" dirty="0">
                <a:solidFill>
                  <a:srgbClr val="3333CC"/>
                </a:solidFill>
              </a:rPr>
              <a:t>X</a:t>
            </a:r>
            <a:r>
              <a:rPr lang="th-TH" altLang="th-TH" b="1" dirty="0">
                <a:solidFill>
                  <a:srgbClr val="3333CC"/>
                </a:solidFill>
              </a:rPr>
              <a:t> กับ </a:t>
            </a:r>
            <a:r>
              <a:rPr lang="en-US" altLang="th-TH" b="1" dirty="0">
                <a:solidFill>
                  <a:srgbClr val="3333CC"/>
                </a:solidFill>
              </a:rPr>
              <a:t>Y</a:t>
            </a:r>
            <a:r>
              <a:rPr lang="th-TH" altLang="th-TH" b="1" dirty="0">
                <a:solidFill>
                  <a:srgbClr val="3333CC"/>
                </a:solidFill>
              </a:rPr>
              <a:t>ไม่ได้เป็น </a:t>
            </a:r>
            <a:r>
              <a:rPr lang="en-US" altLang="th-TH" b="1" dirty="0">
                <a:solidFill>
                  <a:srgbClr val="3333CC"/>
                </a:solidFill>
              </a:rPr>
              <a:t>subset </a:t>
            </a:r>
            <a:r>
              <a:rPr lang="th-TH" altLang="th-TH" b="1" dirty="0">
                <a:solidFill>
                  <a:srgbClr val="3333CC"/>
                </a:solidFill>
              </a:rPr>
              <a:t>กัน</a:t>
            </a:r>
          </a:p>
        </p:txBody>
      </p:sp>
    </p:spTree>
    <p:extLst>
      <p:ext uri="{BB962C8B-B14F-4D97-AF65-F5344CB8AC3E}">
        <p14:creationId xmlns:p14="http://schemas.microsoft.com/office/powerpoint/2010/main" val="24907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272036" y="72518"/>
            <a:ext cx="7886700" cy="1012004"/>
          </a:xfrm>
        </p:spPr>
        <p:txBody>
          <a:bodyPr/>
          <a:lstStyle/>
          <a:p>
            <a:r>
              <a:rPr lang="en-US" altLang="th-TH" dirty="0" smtClean="0"/>
              <a:t>Types of Variable</a:t>
            </a:r>
            <a:endParaRPr lang="th-TH" altLang="th-TH" dirty="0" smtClean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7847002"/>
              </p:ext>
            </p:extLst>
          </p:nvPr>
        </p:nvGraphicFramePr>
        <p:xfrm>
          <a:off x="436727" y="873456"/>
          <a:ext cx="8256897" cy="5790752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605808"/>
                <a:gridCol w="1097087"/>
                <a:gridCol w="1919902"/>
                <a:gridCol w="3634100"/>
              </a:tblGrid>
              <a:tr h="59102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Type</a:t>
                      </a:r>
                      <a:endParaRPr lang="th-TH" sz="24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45723" marB="45723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Scale</a:t>
                      </a:r>
                      <a:endParaRPr lang="th-TH" sz="24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45723" marB="45723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Example</a:t>
                      </a:r>
                      <a:endParaRPr lang="th-TH" sz="24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45723" marB="45723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Value</a:t>
                      </a:r>
                      <a:endParaRPr lang="th-TH" sz="24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45723" marB="45723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17311">
                <a:tc rowSpan="2">
                  <a:txBody>
                    <a:bodyPr/>
                    <a:lstStyle/>
                    <a:p>
                      <a:r>
                        <a:rPr lang="en-US" sz="1900" b="1" kern="1200" baseline="0" dirty="0" smtClean="0">
                          <a:solidFill>
                            <a:schemeClr val="tx1"/>
                          </a:solidFill>
                        </a:rPr>
                        <a:t>Categorical</a:t>
                      </a:r>
                    </a:p>
                    <a:p>
                      <a:r>
                        <a:rPr lang="en-US" sz="1900" b="1" kern="1200" baseline="0" dirty="0" smtClean="0">
                          <a:solidFill>
                            <a:schemeClr val="tx1"/>
                          </a:solidFill>
                        </a:rPr>
                        <a:t>or Qualitative</a:t>
                      </a:r>
                      <a:endParaRPr lang="th-TH" sz="28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45723" marB="45723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1" kern="1200" baseline="0" dirty="0" smtClean="0">
                          <a:solidFill>
                            <a:schemeClr val="tx1"/>
                          </a:solidFill>
                        </a:rPr>
                        <a:t>Nominal </a:t>
                      </a:r>
                      <a:endParaRPr lang="th-TH" sz="28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45723" marB="45723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900" kern="1200" baseline="0" dirty="0" smtClean="0">
                          <a:solidFill>
                            <a:schemeClr val="tx1"/>
                          </a:solidFill>
                        </a:rPr>
                        <a:t>disease status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en-US" sz="1900" kern="12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900" kern="1200" baseline="0" dirty="0" smtClean="0">
                          <a:solidFill>
                            <a:schemeClr val="tx1"/>
                          </a:solidFill>
                        </a:rPr>
                        <a:t>religion</a:t>
                      </a:r>
                      <a:endParaRPr lang="th-TH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45723" marB="45723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900" kern="1200" baseline="0" dirty="0" smtClean="0">
                          <a:solidFill>
                            <a:schemeClr val="tx1"/>
                          </a:solidFill>
                        </a:rPr>
                        <a:t>yes / no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en-US" sz="1900" kern="12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900" kern="1200" baseline="0" dirty="0" smtClean="0">
                          <a:solidFill>
                            <a:schemeClr val="tx1"/>
                          </a:solidFill>
                        </a:rPr>
                        <a:t>Buddhist/Christ/Islam/Others</a:t>
                      </a:r>
                      <a:endParaRPr lang="th-TH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45723" marB="45723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158746">
                <a:tc v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Ordinal</a:t>
                      </a:r>
                      <a:endParaRPr lang="th-TH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45723" marB="45723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900" kern="1200" baseline="0" dirty="0" smtClean="0">
                          <a:solidFill>
                            <a:schemeClr val="tx1"/>
                          </a:solidFill>
                        </a:rPr>
                        <a:t>ovarian cancer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en-US" sz="1900" kern="12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900" kern="1200" baseline="0" dirty="0" smtClean="0">
                          <a:solidFill>
                            <a:schemeClr val="tx1"/>
                          </a:solidFill>
                        </a:rPr>
                        <a:t>pain</a:t>
                      </a:r>
                      <a:endParaRPr lang="th-TH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45723" marB="45723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900" kern="1200" baseline="0" dirty="0" smtClean="0">
                          <a:solidFill>
                            <a:schemeClr val="tx1"/>
                          </a:solidFill>
                        </a:rPr>
                        <a:t>Stage I, II, III, or IV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US" sz="1900" kern="12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900" kern="1200" baseline="0" dirty="0" smtClean="0">
                          <a:solidFill>
                            <a:schemeClr val="tx1"/>
                          </a:solidFill>
                        </a:rPr>
                        <a:t>No, mild, moderate, severe</a:t>
                      </a:r>
                      <a:endParaRPr lang="th-TH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45723" marB="45723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170943">
                <a:tc rowSpan="2">
                  <a:txBody>
                    <a:bodyPr/>
                    <a:lstStyle/>
                    <a:p>
                      <a:r>
                        <a:rPr lang="en-US" sz="1900" b="1" kern="1200" baseline="0" dirty="0" smtClean="0">
                          <a:solidFill>
                            <a:schemeClr val="tx1"/>
                          </a:solidFill>
                        </a:rPr>
                        <a:t> Numerical or Quantitative </a:t>
                      </a:r>
                      <a:endParaRPr lang="th-TH" sz="28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45723" marB="45723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1" kern="1200" baseline="0" dirty="0" smtClean="0">
                          <a:solidFill>
                            <a:schemeClr val="tx1"/>
                          </a:solidFill>
                        </a:rPr>
                        <a:t>Interval</a:t>
                      </a:r>
                      <a:endParaRPr lang="th-TH" sz="28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45723" marB="45723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900" kern="1200" baseline="0" dirty="0" smtClean="0">
                          <a:solidFill>
                            <a:schemeClr val="tx1"/>
                          </a:solidFill>
                        </a:rPr>
                        <a:t>Date of event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en-US" sz="19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9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Temperature </a:t>
                      </a:r>
                    </a:p>
                  </a:txBody>
                  <a:tcPr marL="68580" marR="68580" marT="45723" marB="45723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900" kern="1200" baseline="0" dirty="0" smtClean="0">
                          <a:solidFill>
                            <a:schemeClr val="tx1"/>
                          </a:solidFill>
                        </a:rPr>
                        <a:t>Calendar date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en-US" sz="1900" kern="12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900" kern="1200" baseline="0" dirty="0" smtClean="0">
                          <a:solidFill>
                            <a:schemeClr val="tx1"/>
                          </a:solidFill>
                        </a:rPr>
                        <a:t>Degree Celsius</a:t>
                      </a:r>
                      <a:endParaRPr lang="th-TH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45723" marB="45723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52726">
                <a:tc v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b="1" kern="1200" baseline="0" dirty="0" smtClean="0">
                          <a:solidFill>
                            <a:schemeClr val="tx1"/>
                          </a:solidFill>
                        </a:rPr>
                        <a:t>Ratio</a:t>
                      </a:r>
                      <a:endParaRPr lang="th-TH" sz="28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45723" marB="45723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900" kern="1200" baseline="0" dirty="0" smtClean="0">
                          <a:solidFill>
                            <a:schemeClr val="tx1"/>
                          </a:solidFill>
                        </a:rPr>
                        <a:t>Weight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900" kern="1200" baseline="0" dirty="0" smtClean="0">
                          <a:solidFill>
                            <a:schemeClr val="tx1"/>
                          </a:solidFill>
                        </a:rPr>
                        <a:t>Age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900" kern="1200" baseline="0" dirty="0" smtClean="0">
                          <a:solidFill>
                            <a:schemeClr val="tx1"/>
                          </a:solidFill>
                        </a:rPr>
                        <a:t>Temperature</a:t>
                      </a:r>
                      <a:endParaRPr lang="th-TH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45723" marB="45723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900" kern="1200" baseline="0" dirty="0" smtClean="0">
                          <a:solidFill>
                            <a:schemeClr val="tx1"/>
                          </a:solidFill>
                        </a:rPr>
                        <a:t>0 – ??? Kg. of weight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900" kern="1200" baseline="0" dirty="0" smtClean="0">
                          <a:solidFill>
                            <a:schemeClr val="tx1"/>
                          </a:solidFill>
                        </a:rPr>
                        <a:t>Days/months/years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Degree Kelvin</a:t>
                      </a:r>
                      <a:endParaRPr kumimoji="0" lang="th-TH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45723" marB="45723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327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E29764E-8ABB-4601-B90B-A7BA95B6C465}" type="slidenum">
              <a:rPr lang="en-US" altLang="th-TH" sz="9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th-TH" sz="9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2482454" y="480019"/>
            <a:ext cx="4114800" cy="761747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th-TH" altLang="th-TH" sz="4500" b="1" dirty="0">
                <a:solidFill>
                  <a:srgbClr val="3333CC"/>
                </a:solidFill>
                <a:latin typeface="Angsana New" panose="02020603050405020304" pitchFamily="18" charset="-34"/>
              </a:rPr>
              <a:t>อัตราส่วน</a:t>
            </a:r>
            <a:r>
              <a:rPr lang="th-TH" altLang="th-TH" sz="4100" b="1" dirty="0">
                <a:solidFill>
                  <a:srgbClr val="3333CC"/>
                </a:solidFill>
                <a:latin typeface="Angsana New" panose="02020603050405020304" pitchFamily="18" charset="-34"/>
              </a:rPr>
              <a:t> </a:t>
            </a:r>
            <a:r>
              <a:rPr lang="en-US" altLang="th-TH" sz="4100" b="1" dirty="0">
                <a:solidFill>
                  <a:srgbClr val="3333CC"/>
                </a:solidFill>
                <a:latin typeface="Angsana New" panose="02020603050405020304" pitchFamily="18" charset="-34"/>
              </a:rPr>
              <a:t>(Ratio)</a:t>
            </a:r>
            <a:endParaRPr lang="th-TH" altLang="th-TH" sz="4100" b="1" dirty="0">
              <a:solidFill>
                <a:srgbClr val="3333CC"/>
              </a:solidFill>
              <a:latin typeface="Angsana New" panose="02020603050405020304" pitchFamily="18" charset="-34"/>
            </a:endParaRPr>
          </a:p>
        </p:txBody>
      </p:sp>
      <p:sp>
        <p:nvSpPr>
          <p:cNvPr id="66563" name="Text Box 3"/>
          <p:cNvSpPr txBox="1">
            <a:spLocks noChangeArrowheads="1"/>
          </p:cNvSpPr>
          <p:nvPr/>
        </p:nvSpPr>
        <p:spPr bwMode="auto">
          <a:xfrm>
            <a:off x="1143000" y="1970612"/>
            <a:ext cx="6858000" cy="3251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th-TH" altLang="th-TH" sz="3300" b="1" dirty="0">
                <a:latin typeface="Angsana New" panose="02020603050405020304" pitchFamily="18" charset="-34"/>
              </a:rPr>
              <a:t>       </a:t>
            </a:r>
            <a:r>
              <a:rPr lang="th-TH" altLang="th-TH" sz="3600" b="1" dirty="0">
                <a:solidFill>
                  <a:srgbClr val="3333CC"/>
                </a:solidFill>
                <a:latin typeface="Angsana New" panose="02020603050405020304" pitchFamily="18" charset="-34"/>
              </a:rPr>
              <a:t>อัตราส่วน</a:t>
            </a:r>
            <a:r>
              <a:rPr lang="th-TH" altLang="th-TH" sz="2700" b="1" dirty="0">
                <a:latin typeface="Angsana New" panose="02020603050405020304" pitchFamily="18" charset="-34"/>
              </a:rPr>
              <a:t>    </a:t>
            </a:r>
            <a:r>
              <a:rPr lang="en-US" altLang="th-TH" sz="3000" b="1" dirty="0">
                <a:latin typeface="Angsana New" panose="02020603050405020304" pitchFamily="18" charset="-34"/>
              </a:rPr>
              <a:t>=</a:t>
            </a:r>
            <a:r>
              <a:rPr lang="en-US" altLang="th-TH" sz="2700" b="1" dirty="0">
                <a:latin typeface="Angsana New" panose="02020603050405020304" pitchFamily="18" charset="-34"/>
              </a:rPr>
              <a:t> </a:t>
            </a:r>
            <a:r>
              <a:rPr lang="th-TH" altLang="th-TH" sz="2700" b="1" dirty="0">
                <a:latin typeface="Angsana New" panose="02020603050405020304" pitchFamily="18" charset="-34"/>
              </a:rPr>
              <a:t> </a:t>
            </a:r>
            <a:r>
              <a:rPr lang="th-TH" altLang="th-TH" sz="3000" b="1" dirty="0">
                <a:latin typeface="Angsana New" panose="02020603050405020304" pitchFamily="18" charset="-34"/>
              </a:rPr>
              <a:t>X/Y * k  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th-TH" altLang="th-TH" sz="3000" b="1" dirty="0">
                <a:latin typeface="Angsana New" panose="02020603050405020304" pitchFamily="18" charset="-34"/>
              </a:rPr>
              <a:t>                               </a:t>
            </a:r>
            <a:r>
              <a:rPr lang="en-US" altLang="th-TH" sz="3000" b="1" dirty="0">
                <a:latin typeface="Angsana New" panose="02020603050405020304" pitchFamily="18" charset="-34"/>
              </a:rPr>
              <a:t>=  X/Y * 1 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en-US" altLang="th-TH" sz="3000" b="1" dirty="0">
                <a:latin typeface="Angsana New" panose="02020603050405020304" pitchFamily="18" charset="-34"/>
              </a:rPr>
              <a:t>                            </a:t>
            </a:r>
            <a:r>
              <a:rPr lang="th-TH" altLang="th-TH" sz="3000" b="1" dirty="0">
                <a:latin typeface="Angsana New" panose="02020603050405020304" pitchFamily="18" charset="-34"/>
              </a:rPr>
              <a:t>   </a:t>
            </a:r>
            <a:r>
              <a:rPr lang="en-US" altLang="th-TH" sz="3000" b="1" dirty="0">
                <a:solidFill>
                  <a:srgbClr val="3333CC"/>
                </a:solidFill>
                <a:latin typeface="Angsana New" panose="02020603050405020304" pitchFamily="18" charset="-34"/>
              </a:rPr>
              <a:t>=  X : Y</a:t>
            </a:r>
            <a:endParaRPr lang="en-US" altLang="th-TH" sz="2700" b="1" dirty="0">
              <a:solidFill>
                <a:srgbClr val="3333CC"/>
              </a:solidFill>
              <a:latin typeface="Angsana New" panose="02020603050405020304" pitchFamily="18" charset="-34"/>
            </a:endParaRP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en-US" altLang="th-TH" b="1" dirty="0">
                <a:latin typeface="Angsana New" panose="02020603050405020304" pitchFamily="18" charset="-34"/>
              </a:rPr>
              <a:t>   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en-US" altLang="th-TH" b="1" dirty="0">
                <a:latin typeface="Angsana New" panose="02020603050405020304" pitchFamily="18" charset="-34"/>
              </a:rPr>
              <a:t>   </a:t>
            </a:r>
            <a:r>
              <a:rPr lang="th-TH" altLang="th-TH" b="1" dirty="0">
                <a:latin typeface="Angsana New" panose="02020603050405020304" pitchFamily="18" charset="-34"/>
              </a:rPr>
              <a:t>  </a:t>
            </a:r>
            <a:r>
              <a:rPr lang="en-US" altLang="th-TH" sz="2700" b="1" dirty="0">
                <a:latin typeface="Angsana New" panose="02020603050405020304" pitchFamily="18" charset="-34"/>
              </a:rPr>
              <a:t>X  =  </a:t>
            </a:r>
            <a:r>
              <a:rPr lang="th-TH" altLang="th-TH" sz="2700" b="1" dirty="0">
                <a:latin typeface="Angsana New" panose="02020603050405020304" pitchFamily="18" charset="-34"/>
              </a:rPr>
              <a:t>จำนวนเหตุการณ์ (ประชากร) ซึ่งมีลักษณะเฉพาะ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en-US" altLang="th-TH" sz="2700" b="1" dirty="0">
                <a:latin typeface="Angsana New" panose="02020603050405020304" pitchFamily="18" charset="-34"/>
              </a:rPr>
              <a:t>    Y </a:t>
            </a:r>
            <a:r>
              <a:rPr lang="th-TH" altLang="th-TH" sz="2700" b="1" dirty="0">
                <a:latin typeface="Angsana New" panose="02020603050405020304" pitchFamily="18" charset="-34"/>
              </a:rPr>
              <a:t> </a:t>
            </a:r>
            <a:r>
              <a:rPr lang="en-US" altLang="th-TH" sz="2700" b="1" dirty="0">
                <a:latin typeface="Angsana New" panose="02020603050405020304" pitchFamily="18" charset="-34"/>
              </a:rPr>
              <a:t>=  </a:t>
            </a:r>
            <a:r>
              <a:rPr lang="th-TH" altLang="th-TH" sz="2700" b="1" dirty="0">
                <a:latin typeface="Angsana New" panose="02020603050405020304" pitchFamily="18" charset="-34"/>
              </a:rPr>
              <a:t>จำนวนเหตุการณ์/ประชากร ซึ่งมีลักษณะเฉพาะที่แตกต่างจาก</a:t>
            </a:r>
            <a:r>
              <a:rPr lang="en-US" altLang="th-TH" sz="2700" b="1" dirty="0">
                <a:latin typeface="Angsana New" panose="02020603050405020304" pitchFamily="18" charset="-34"/>
              </a:rPr>
              <a:t> X</a:t>
            </a:r>
            <a:endParaRPr lang="th-TH" altLang="th-TH" sz="2700" b="1" dirty="0">
              <a:latin typeface="Angsana New" panose="02020603050405020304" pitchFamily="18" charset="-34"/>
            </a:endParaRP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en-US" altLang="th-TH" sz="2700" b="1" dirty="0">
                <a:latin typeface="Angsana New" panose="02020603050405020304" pitchFamily="18" charset="-34"/>
              </a:rPr>
              <a:t>    </a:t>
            </a:r>
            <a:r>
              <a:rPr lang="th-TH" altLang="th-TH" sz="2700" b="1" dirty="0">
                <a:latin typeface="Angsana New" panose="02020603050405020304" pitchFamily="18" charset="-34"/>
              </a:rPr>
              <a:t> </a:t>
            </a:r>
            <a:r>
              <a:rPr lang="en-US" altLang="th-TH" sz="2700" b="1" dirty="0">
                <a:latin typeface="Angsana New" panose="02020603050405020304" pitchFamily="18" charset="-34"/>
              </a:rPr>
              <a:t>k</a:t>
            </a:r>
            <a:r>
              <a:rPr lang="th-TH" altLang="th-TH" sz="2700" b="1" dirty="0">
                <a:latin typeface="Angsana New" panose="02020603050405020304" pitchFamily="18" charset="-34"/>
              </a:rPr>
              <a:t> </a:t>
            </a:r>
            <a:r>
              <a:rPr lang="en-US" altLang="th-TH" sz="2700" b="1" dirty="0">
                <a:latin typeface="Angsana New" panose="02020603050405020304" pitchFamily="18" charset="-34"/>
              </a:rPr>
              <a:t> =  1</a:t>
            </a:r>
            <a:endParaRPr lang="th-TH" altLang="th-TH" sz="2700" b="1" dirty="0">
              <a:solidFill>
                <a:srgbClr val="FFFF00"/>
              </a:solidFill>
              <a:latin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6669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2"/>
          <p:cNvSpPr txBox="1">
            <a:spLocks noChangeArrowheads="1"/>
          </p:cNvSpPr>
          <p:nvPr/>
        </p:nvSpPr>
        <p:spPr bwMode="auto">
          <a:xfrm>
            <a:off x="1357313" y="214314"/>
            <a:ext cx="1314451" cy="623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th-TH" altLang="th-TH" sz="3600" b="1">
                <a:solidFill>
                  <a:srgbClr val="3333CC"/>
                </a:solidFill>
                <a:latin typeface="Angsana New" panose="02020603050405020304" pitchFamily="18" charset="-34"/>
              </a:rPr>
              <a:t>ตัวอย่าง</a:t>
            </a:r>
          </a:p>
        </p:txBody>
      </p:sp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1571626" y="1000125"/>
            <a:ext cx="6156723" cy="484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th-TH" altLang="th-TH" sz="2700" b="1">
                <a:latin typeface="Angsana New" panose="02020603050405020304" pitchFamily="18" charset="-34"/>
              </a:rPr>
              <a:t>จากการระบาดของไข้หวัดใหญ่ พบผู้ป่วยจำแนกตามเพศดังนี้ :-</a:t>
            </a:r>
            <a:endParaRPr lang="en-US" altLang="th-TH" sz="2700" b="1">
              <a:latin typeface="Angsana New" panose="02020603050405020304" pitchFamily="18" charset="-34"/>
            </a:endParaRP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1464470" y="4000503"/>
            <a:ext cx="6372225" cy="122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th-TH" altLang="th-TH" sz="2700" b="1" dirty="0">
                <a:latin typeface="Angsana New" panose="02020603050405020304" pitchFamily="18" charset="-34"/>
              </a:rPr>
              <a:t>อัตราส่วนผู้ป่วย ชาย : หญิง  </a:t>
            </a:r>
            <a:r>
              <a:rPr lang="en-US" altLang="th-TH" sz="2700" b="1" dirty="0">
                <a:latin typeface="Angsana New" panose="02020603050405020304" pitchFamily="18" charset="-34"/>
              </a:rPr>
              <a:t>   </a:t>
            </a:r>
            <a:r>
              <a:rPr lang="en-US" altLang="th-TH" sz="3000" b="1" dirty="0">
                <a:latin typeface="Angsana New" panose="02020603050405020304" pitchFamily="18" charset="-34"/>
              </a:rPr>
              <a:t>=     19 : 7</a:t>
            </a:r>
            <a:r>
              <a:rPr lang="th-TH" altLang="th-TH" sz="3000" b="1" dirty="0">
                <a:latin typeface="Angsana New" panose="02020603050405020304" pitchFamily="18" charset="-34"/>
              </a:rPr>
              <a:t>   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th-TH" altLang="th-TH" sz="3000" b="1" dirty="0">
                <a:latin typeface="Angsana New" panose="02020603050405020304" pitchFamily="18" charset="-34"/>
              </a:rPr>
              <a:t>		                    </a:t>
            </a:r>
            <a:r>
              <a:rPr lang="en-US" altLang="th-TH" sz="3000" b="1" dirty="0">
                <a:latin typeface="Angsana New" panose="02020603050405020304" pitchFamily="18" charset="-34"/>
              </a:rPr>
              <a:t>= </a:t>
            </a:r>
            <a:r>
              <a:rPr lang="th-TH" altLang="th-TH" sz="3000" b="1" dirty="0">
                <a:latin typeface="Angsana New" panose="02020603050405020304" pitchFamily="18" charset="-34"/>
              </a:rPr>
              <a:t>    </a:t>
            </a:r>
            <a:r>
              <a:rPr lang="en-US" altLang="th-TH" sz="3000" b="1" dirty="0">
                <a:latin typeface="Angsana New" panose="02020603050405020304" pitchFamily="18" charset="-34"/>
              </a:rPr>
              <a:t>19/7 : 7/7</a:t>
            </a:r>
            <a:r>
              <a:rPr lang="th-TH" altLang="th-TH" sz="3000" b="1" dirty="0">
                <a:latin typeface="Angsana New" panose="02020603050405020304" pitchFamily="18" charset="-34"/>
              </a:rPr>
              <a:t>    </a:t>
            </a:r>
            <a:r>
              <a:rPr lang="en-US" altLang="th-TH" sz="3000" b="1" dirty="0">
                <a:latin typeface="Angsana New" panose="02020603050405020304" pitchFamily="18" charset="-34"/>
              </a:rPr>
              <a:t>=    2.7 : 1</a:t>
            </a:r>
            <a:r>
              <a:rPr lang="th-TH" altLang="th-TH" sz="3000" b="1" dirty="0">
                <a:latin typeface="Angsana New" panose="02020603050405020304" pitchFamily="18" charset="-34"/>
              </a:rPr>
              <a:t> </a:t>
            </a:r>
            <a:r>
              <a:rPr lang="en-US" altLang="th-TH" sz="3000" b="1" dirty="0">
                <a:latin typeface="Angsana New" panose="02020603050405020304" pitchFamily="18" charset="-34"/>
              </a:rPr>
              <a:t> </a:t>
            </a:r>
            <a:endParaRPr lang="th-TH" altLang="th-TH" sz="3000" b="1" dirty="0">
              <a:latin typeface="Angsana New" panose="02020603050405020304" pitchFamily="18" charset="-34"/>
            </a:endParaRPr>
          </a:p>
        </p:txBody>
      </p:sp>
      <p:grpSp>
        <p:nvGrpSpPr>
          <p:cNvPr id="68613" name="Group 5"/>
          <p:cNvGrpSpPr>
            <a:grpSpLocks/>
          </p:cNvGrpSpPr>
          <p:nvPr/>
        </p:nvGrpSpPr>
        <p:grpSpPr bwMode="auto">
          <a:xfrm>
            <a:off x="2107407" y="1714501"/>
            <a:ext cx="5197079" cy="2210551"/>
            <a:chOff x="912" y="2544"/>
            <a:chExt cx="4416" cy="912"/>
          </a:xfrm>
        </p:grpSpPr>
        <p:sp>
          <p:nvSpPr>
            <p:cNvPr id="68615" name="Rectangle 6"/>
            <p:cNvSpPr>
              <a:spLocks noChangeArrowheads="1"/>
            </p:cNvSpPr>
            <p:nvPr/>
          </p:nvSpPr>
          <p:spPr bwMode="auto">
            <a:xfrm>
              <a:off x="912" y="2544"/>
              <a:ext cx="4416" cy="91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h-TH" altLang="th-TH" sz="1400">
                <a:solidFill>
                  <a:srgbClr val="0033CC"/>
                </a:solidFill>
              </a:endParaRPr>
            </a:p>
          </p:txBody>
        </p:sp>
        <p:sp>
          <p:nvSpPr>
            <p:cNvPr id="68616" name="Text Box 7"/>
            <p:cNvSpPr txBox="1">
              <a:spLocks noChangeArrowheads="1"/>
            </p:cNvSpPr>
            <p:nvPr/>
          </p:nvSpPr>
          <p:spPr bwMode="auto">
            <a:xfrm>
              <a:off x="1008" y="2544"/>
              <a:ext cx="412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ngsana New" panose="02020603050405020304" pitchFamily="18" charset="-34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th-TH" altLang="th-TH" sz="2700" b="1">
                  <a:latin typeface="Angsana New" panose="02020603050405020304" pitchFamily="18" charset="-34"/>
                </a:rPr>
                <a:t>     </a:t>
              </a:r>
              <a:r>
                <a:rPr lang="th-TH" altLang="th-TH" sz="2700" b="1">
                  <a:solidFill>
                    <a:srgbClr val="0033CC"/>
                  </a:solidFill>
                  <a:latin typeface="Angsana New" panose="02020603050405020304" pitchFamily="18" charset="-34"/>
                </a:rPr>
                <a:t>เพศ	               จำนวนผู้ป่วย                ประชากร</a:t>
              </a:r>
              <a:endParaRPr lang="th-TH" altLang="th-TH" b="1">
                <a:solidFill>
                  <a:srgbClr val="0033CC"/>
                </a:solidFill>
                <a:latin typeface="Angsana New" panose="02020603050405020304" pitchFamily="18" charset="-34"/>
              </a:endParaRPr>
            </a:p>
          </p:txBody>
        </p:sp>
        <p:grpSp>
          <p:nvGrpSpPr>
            <p:cNvPr id="68617" name="Group 8"/>
            <p:cNvGrpSpPr>
              <a:grpSpLocks/>
            </p:cNvGrpSpPr>
            <p:nvPr/>
          </p:nvGrpSpPr>
          <p:grpSpPr bwMode="auto">
            <a:xfrm>
              <a:off x="1200" y="2736"/>
              <a:ext cx="4128" cy="672"/>
              <a:chOff x="1008" y="1632"/>
              <a:chExt cx="4128" cy="672"/>
            </a:xfrm>
          </p:grpSpPr>
          <p:sp>
            <p:nvSpPr>
              <p:cNvPr id="68618" name="Text Box 9"/>
              <p:cNvSpPr txBox="1">
                <a:spLocks noChangeArrowheads="1"/>
              </p:cNvSpPr>
              <p:nvPr/>
            </p:nvSpPr>
            <p:spPr bwMode="auto">
              <a:xfrm>
                <a:off x="1008" y="1632"/>
                <a:ext cx="4128" cy="2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ngsana New" panose="02020603050405020304" pitchFamily="18" charset="-34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ngsana New" panose="02020603050405020304" pitchFamily="18" charset="-34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ngsana New" panose="02020603050405020304" pitchFamily="18" charset="-34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ngsana New" panose="02020603050405020304" pitchFamily="18" charset="-34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ngsana New" panose="02020603050405020304" pitchFamily="18" charset="-34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th-TH" altLang="th-TH" sz="2700" b="1">
                    <a:latin typeface="Angsana New" panose="02020603050405020304" pitchFamily="18" charset="-34"/>
                  </a:rPr>
                  <a:t> ชาย</a:t>
                </a:r>
                <a:r>
                  <a:rPr lang="th-TH" altLang="th-TH" sz="2100" b="1">
                    <a:latin typeface="Angsana New" panose="02020603050405020304" pitchFamily="18" charset="-34"/>
                  </a:rPr>
                  <a:t>	</a:t>
                </a:r>
                <a:r>
                  <a:rPr lang="th-TH" altLang="th-TH" b="1">
                    <a:latin typeface="Angsana New" panose="02020603050405020304" pitchFamily="18" charset="-34"/>
                  </a:rPr>
                  <a:t>	      </a:t>
                </a:r>
                <a:r>
                  <a:rPr lang="en-US" altLang="th-TH" sz="3000" b="1">
                    <a:latin typeface="Angsana New" panose="02020603050405020304" pitchFamily="18" charset="-34"/>
                  </a:rPr>
                  <a:t>19</a:t>
                </a:r>
                <a:r>
                  <a:rPr lang="th-TH" altLang="th-TH" sz="3000" b="1">
                    <a:latin typeface="Angsana New" panose="02020603050405020304" pitchFamily="18" charset="-34"/>
                  </a:rPr>
                  <a:t>	</a:t>
                </a:r>
                <a:r>
                  <a:rPr lang="en-US" altLang="th-TH" sz="3000" b="1">
                    <a:latin typeface="Angsana New" panose="02020603050405020304" pitchFamily="18" charset="-34"/>
                  </a:rPr>
                  <a:t>	      </a:t>
                </a:r>
                <a:r>
                  <a:rPr lang="th-TH" altLang="th-TH" sz="3000" b="1">
                    <a:latin typeface="Angsana New" panose="02020603050405020304" pitchFamily="18" charset="-34"/>
                  </a:rPr>
                  <a:t>         </a:t>
                </a:r>
                <a:r>
                  <a:rPr lang="en-US" altLang="th-TH" sz="3000" b="1">
                    <a:latin typeface="Angsana New" panose="02020603050405020304" pitchFamily="18" charset="-34"/>
                  </a:rPr>
                  <a:t> 87</a:t>
                </a:r>
                <a:endParaRPr lang="th-TH" altLang="th-TH" sz="2700" b="1">
                  <a:latin typeface="Angsana New" panose="02020603050405020304" pitchFamily="18" charset="-34"/>
                </a:endParaRPr>
              </a:p>
            </p:txBody>
          </p:sp>
          <p:sp>
            <p:nvSpPr>
              <p:cNvPr id="68619" name="Text Box 10"/>
              <p:cNvSpPr txBox="1">
                <a:spLocks noChangeArrowheads="1"/>
              </p:cNvSpPr>
              <p:nvPr/>
            </p:nvSpPr>
            <p:spPr bwMode="auto">
              <a:xfrm>
                <a:off x="1008" y="1822"/>
                <a:ext cx="4128" cy="2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ngsana New" panose="02020603050405020304" pitchFamily="18" charset="-34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ngsana New" panose="02020603050405020304" pitchFamily="18" charset="-34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ngsana New" panose="02020603050405020304" pitchFamily="18" charset="-34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ngsana New" panose="02020603050405020304" pitchFamily="18" charset="-34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ngsana New" panose="02020603050405020304" pitchFamily="18" charset="-34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th-TH" altLang="th-TH" sz="2700" b="1" dirty="0">
                    <a:latin typeface="Angsana New" panose="02020603050405020304" pitchFamily="18" charset="-34"/>
                  </a:rPr>
                  <a:t> หญิง</a:t>
                </a:r>
                <a:r>
                  <a:rPr lang="th-TH" altLang="th-TH" b="1" dirty="0">
                    <a:latin typeface="Angsana New" panose="02020603050405020304" pitchFamily="18" charset="-34"/>
                  </a:rPr>
                  <a:t>	                </a:t>
                </a:r>
                <a:r>
                  <a:rPr lang="th-TH" altLang="th-TH" b="1" dirty="0" smtClean="0">
                    <a:latin typeface="Angsana New" panose="02020603050405020304" pitchFamily="18" charset="-34"/>
                  </a:rPr>
                  <a:t> </a:t>
                </a:r>
                <a:r>
                  <a:rPr lang="en-US" altLang="th-TH" sz="3000" b="1" dirty="0">
                    <a:latin typeface="Angsana New" panose="02020603050405020304" pitchFamily="18" charset="-34"/>
                  </a:rPr>
                  <a:t>7</a:t>
                </a:r>
                <a:r>
                  <a:rPr lang="th-TH" altLang="th-TH" sz="3000" b="1" dirty="0">
                    <a:latin typeface="Angsana New" panose="02020603050405020304" pitchFamily="18" charset="-34"/>
                  </a:rPr>
                  <a:t>	  </a:t>
                </a:r>
                <a:r>
                  <a:rPr lang="en-US" altLang="th-TH" sz="3000" b="1" dirty="0">
                    <a:latin typeface="Angsana New" panose="02020603050405020304" pitchFamily="18" charset="-34"/>
                  </a:rPr>
                  <a:t>        </a:t>
                </a:r>
                <a:r>
                  <a:rPr lang="th-TH" altLang="th-TH" sz="3000" b="1" dirty="0">
                    <a:latin typeface="Angsana New" panose="02020603050405020304" pitchFamily="18" charset="-34"/>
                  </a:rPr>
                  <a:t>                  </a:t>
                </a:r>
                <a:r>
                  <a:rPr lang="en-US" altLang="th-TH" sz="3000" b="1" dirty="0" smtClean="0">
                    <a:latin typeface="Angsana New" panose="02020603050405020304" pitchFamily="18" charset="-34"/>
                  </a:rPr>
                  <a:t>9</a:t>
                </a:r>
                <a:endParaRPr lang="th-TH" altLang="th-TH" sz="2700" b="1" dirty="0">
                  <a:latin typeface="Angsana New" panose="02020603050405020304" pitchFamily="18" charset="-34"/>
                </a:endParaRPr>
              </a:p>
            </p:txBody>
          </p:sp>
          <p:sp>
            <p:nvSpPr>
              <p:cNvPr id="68620" name="Text Box 11"/>
              <p:cNvSpPr txBox="1">
                <a:spLocks noChangeArrowheads="1"/>
              </p:cNvSpPr>
              <p:nvPr/>
            </p:nvSpPr>
            <p:spPr bwMode="auto">
              <a:xfrm>
                <a:off x="1008" y="2063"/>
                <a:ext cx="4128" cy="2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ngsana New" panose="02020603050405020304" pitchFamily="18" charset="-34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ngsana New" panose="02020603050405020304" pitchFamily="18" charset="-34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ngsana New" panose="02020603050405020304" pitchFamily="18" charset="-34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ngsana New" panose="02020603050405020304" pitchFamily="18" charset="-34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ngsana New" panose="02020603050405020304" pitchFamily="18" charset="-34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th-TH" altLang="th-TH" sz="2700" b="1" i="1">
                    <a:latin typeface="Angsana New" panose="02020603050405020304" pitchFamily="18" charset="-34"/>
                  </a:rPr>
                  <a:t> รวม</a:t>
                </a:r>
                <a:r>
                  <a:rPr lang="th-TH" altLang="th-TH" b="1">
                    <a:latin typeface="Angsana New" panose="02020603050405020304" pitchFamily="18" charset="-34"/>
                  </a:rPr>
                  <a:t>		     </a:t>
                </a:r>
                <a:r>
                  <a:rPr lang="en-US" altLang="th-TH" sz="3000" b="1">
                    <a:latin typeface="Angsana New" panose="02020603050405020304" pitchFamily="18" charset="-34"/>
                  </a:rPr>
                  <a:t>26</a:t>
                </a:r>
                <a:r>
                  <a:rPr lang="th-TH" altLang="th-TH" sz="3000" b="1">
                    <a:latin typeface="Angsana New" panose="02020603050405020304" pitchFamily="18" charset="-34"/>
                  </a:rPr>
                  <a:t>	 </a:t>
                </a:r>
                <a:r>
                  <a:rPr lang="en-US" altLang="th-TH" sz="3000" b="1">
                    <a:latin typeface="Angsana New" panose="02020603050405020304" pitchFamily="18" charset="-34"/>
                  </a:rPr>
                  <a:t>      </a:t>
                </a:r>
                <a:r>
                  <a:rPr lang="th-TH" altLang="th-TH" sz="3000" b="1">
                    <a:latin typeface="Angsana New" panose="02020603050405020304" pitchFamily="18" charset="-34"/>
                  </a:rPr>
                  <a:t>                    </a:t>
                </a:r>
                <a:r>
                  <a:rPr lang="en-US" altLang="th-TH" sz="3000" b="1">
                    <a:latin typeface="Angsana New" panose="02020603050405020304" pitchFamily="18" charset="-34"/>
                  </a:rPr>
                  <a:t>96</a:t>
                </a:r>
                <a:endParaRPr lang="th-TH" altLang="th-TH" sz="3000" b="1">
                  <a:latin typeface="Angsana New" panose="02020603050405020304" pitchFamily="18" charset="-34"/>
                </a:endParaRPr>
              </a:p>
            </p:txBody>
          </p:sp>
        </p:grpSp>
      </p:grpSp>
      <p:sp>
        <p:nvSpPr>
          <p:cNvPr id="68614" name="TextBox 11"/>
          <p:cNvSpPr txBox="1">
            <a:spLocks noChangeArrowheads="1"/>
          </p:cNvSpPr>
          <p:nvPr/>
        </p:nvSpPr>
        <p:spPr bwMode="auto">
          <a:xfrm>
            <a:off x="1518050" y="5572128"/>
            <a:ext cx="4420121" cy="1054135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dirty="0">
                <a:solidFill>
                  <a:srgbClr val="0033CC"/>
                </a:solidFill>
              </a:rPr>
              <a:t>หารตัวเลขทั้งสองด้วยจำนวนที่น้อยกว่า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dirty="0">
                <a:solidFill>
                  <a:srgbClr val="0033CC"/>
                </a:solidFill>
              </a:rPr>
              <a:t>เพื่อให้ตัวเลขที่ น้อยกว่า </a:t>
            </a:r>
            <a:r>
              <a:rPr lang="en-US" altLang="th-TH" dirty="0">
                <a:solidFill>
                  <a:srgbClr val="0033CC"/>
                </a:solidFill>
              </a:rPr>
              <a:t>= 1</a:t>
            </a:r>
            <a:endParaRPr lang="th-TH" altLang="th-TH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94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482454" y="285751"/>
            <a:ext cx="3871912" cy="762000"/>
          </a:xfrm>
          <a:ln>
            <a:solidFill>
              <a:srgbClr val="C00000"/>
            </a:solidFill>
          </a:ln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th-TH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ngsana New" pitchFamily="18" charset="-34"/>
              </a:rPr>
              <a:t>สัดส่วน</a:t>
            </a:r>
            <a:r>
              <a:rPr lang="th-TH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ngsana New" pitchFamily="18" charset="-34"/>
              </a:rPr>
              <a:t> (</a:t>
            </a: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ngsana New" pitchFamily="18" charset="-34"/>
              </a:rPr>
              <a:t>Proportion)</a:t>
            </a:r>
            <a:endParaRPr lang="th-TH" sz="3000" b="1" dirty="0">
              <a:solidFill>
                <a:schemeClr val="tx1">
                  <a:lumMod val="85000"/>
                  <a:lumOff val="15000"/>
                </a:schemeClr>
              </a:solidFill>
              <a:latin typeface="Angsana New" pitchFamily="18" charset="-34"/>
            </a:endParaRPr>
          </a:p>
        </p:txBody>
      </p:sp>
      <p:sp>
        <p:nvSpPr>
          <p:cNvPr id="70659" name="Text Box 3"/>
          <p:cNvSpPr txBox="1">
            <a:spLocks noChangeArrowheads="1"/>
          </p:cNvSpPr>
          <p:nvPr/>
        </p:nvSpPr>
        <p:spPr bwMode="auto">
          <a:xfrm>
            <a:off x="426814" y="1136792"/>
            <a:ext cx="8594864" cy="2377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h-TH" altLang="th-TH" sz="2700" b="1" dirty="0">
                <a:solidFill>
                  <a:srgbClr val="0000FF"/>
                </a:solidFill>
                <a:latin typeface="Angsana New" panose="02020603050405020304" pitchFamily="18" charset="-34"/>
                <a:cs typeface="BrowalliaUPC" panose="020B0604020202020204" pitchFamily="34" charset="-34"/>
              </a:rPr>
              <a:t>เป็นการวัดร้อยละของการกระจายของเหตุการณ์ ย่อยจากเหตุการณ์ทั้งหมด         วัดเป็นร้อยละ	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h-TH" altLang="th-TH" sz="2700" b="1" dirty="0">
                <a:solidFill>
                  <a:srgbClr val="0000FF"/>
                </a:solidFill>
                <a:latin typeface="Angsana New" panose="02020603050405020304" pitchFamily="18" charset="-34"/>
                <a:cs typeface="BrowalliaUPC" panose="020B0604020202020204" pitchFamily="34" charset="-34"/>
              </a:rPr>
              <a:t>		</a:t>
            </a:r>
            <a:r>
              <a:rPr lang="en-US" altLang="th-TH" sz="3300" b="1" dirty="0">
                <a:solidFill>
                  <a:srgbClr val="0000FF"/>
                </a:solidFill>
                <a:latin typeface="Angsana New" panose="02020603050405020304" pitchFamily="18" charset="-34"/>
                <a:cs typeface="BrowalliaUPC" panose="020B0604020202020204" pitchFamily="34" charset="-34"/>
              </a:rPr>
              <a:t>=   </a:t>
            </a:r>
            <a:r>
              <a:rPr lang="en-US" altLang="th-TH" sz="2700" b="1" dirty="0">
                <a:solidFill>
                  <a:srgbClr val="0000FF"/>
                </a:solidFill>
                <a:latin typeface="Angsana New" panose="02020603050405020304" pitchFamily="18" charset="-34"/>
              </a:rPr>
              <a:t>X   </a:t>
            </a:r>
            <a:r>
              <a:rPr lang="en-US" altLang="th-TH" sz="3000" b="1" dirty="0" err="1">
                <a:solidFill>
                  <a:srgbClr val="0000FF"/>
                </a:solidFill>
                <a:latin typeface="Angsana New" panose="02020603050405020304" pitchFamily="18" charset="-34"/>
              </a:rPr>
              <a:t>x</a:t>
            </a:r>
            <a:r>
              <a:rPr lang="en-US" altLang="th-TH" sz="3000" b="1" dirty="0">
                <a:solidFill>
                  <a:srgbClr val="0000FF"/>
                </a:solidFill>
                <a:latin typeface="Angsana New" panose="02020603050405020304" pitchFamily="18" charset="-34"/>
              </a:rPr>
              <a:t> </a:t>
            </a:r>
            <a:r>
              <a:rPr lang="en-US" altLang="th-TH" sz="3000" b="1" dirty="0" smtClean="0">
                <a:solidFill>
                  <a:srgbClr val="0000FF"/>
                </a:solidFill>
                <a:latin typeface="Angsana New" panose="02020603050405020304" pitchFamily="18" charset="-34"/>
              </a:rPr>
              <a:t> 100 </a:t>
            </a:r>
            <a:r>
              <a:rPr lang="th-TH" altLang="th-TH" sz="3000" b="1" dirty="0" smtClean="0">
                <a:solidFill>
                  <a:srgbClr val="0000FF"/>
                </a:solidFill>
                <a:latin typeface="Angsana New" panose="02020603050405020304" pitchFamily="18" charset="-34"/>
              </a:rPr>
              <a:t>    </a:t>
            </a:r>
            <a:r>
              <a:rPr lang="en-US" altLang="th-TH" sz="3000" b="1" dirty="0" smtClean="0">
                <a:solidFill>
                  <a:srgbClr val="0000FF"/>
                </a:solidFill>
                <a:latin typeface="Angsana New" panose="02020603050405020304" pitchFamily="18" charset="-34"/>
              </a:rPr>
              <a:t> </a:t>
            </a:r>
            <a:r>
              <a:rPr lang="en-US" altLang="th-TH" sz="3000" b="1" dirty="0">
                <a:solidFill>
                  <a:srgbClr val="0000FF"/>
                </a:solidFill>
                <a:latin typeface="Angsana New" panose="02020603050405020304" pitchFamily="18" charset="-34"/>
              </a:rPr>
              <a:t>(k  =  100)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h-TH" altLang="th-TH" sz="3000" b="1" dirty="0">
                <a:solidFill>
                  <a:srgbClr val="0000FF"/>
                </a:solidFill>
                <a:latin typeface="Angsana New" panose="02020603050405020304" pitchFamily="18" charset="-34"/>
              </a:rPr>
              <a:t>                             </a:t>
            </a:r>
            <a:r>
              <a:rPr lang="en-US" altLang="th-TH" sz="3000" b="1" dirty="0">
                <a:solidFill>
                  <a:srgbClr val="0000FF"/>
                </a:solidFill>
                <a:latin typeface="Angsana New" panose="02020603050405020304" pitchFamily="18" charset="-34"/>
              </a:rPr>
              <a:t>x+</a:t>
            </a:r>
            <a:r>
              <a:rPr lang="th-TH" altLang="th-TH" sz="3000" b="1" dirty="0">
                <a:solidFill>
                  <a:srgbClr val="0000FF"/>
                </a:solidFill>
                <a:latin typeface="Angsana New" panose="02020603050405020304" pitchFamily="18" charset="-34"/>
              </a:rPr>
              <a:t> </a:t>
            </a:r>
            <a:r>
              <a:rPr lang="en-US" altLang="th-TH" sz="3000" b="1" dirty="0" smtClean="0">
                <a:solidFill>
                  <a:srgbClr val="0000FF"/>
                </a:solidFill>
                <a:latin typeface="Angsana New" panose="02020603050405020304" pitchFamily="18" charset="-34"/>
              </a:rPr>
              <a:t>y + z</a:t>
            </a:r>
            <a:endParaRPr lang="th-TH" altLang="th-TH" sz="3000" b="1" dirty="0">
              <a:solidFill>
                <a:srgbClr val="0000FF"/>
              </a:solidFill>
              <a:latin typeface="Angsana New" panose="02020603050405020304" pitchFamily="18" charset="-34"/>
            </a:endParaRPr>
          </a:p>
          <a:p>
            <a:pPr>
              <a:spcBef>
                <a:spcPct val="0"/>
              </a:spcBef>
              <a:buFontTx/>
              <a:buNone/>
            </a:pPr>
            <a:endParaRPr lang="th-TH" altLang="th-TH" sz="3300" b="1" dirty="0">
              <a:solidFill>
                <a:srgbClr val="0000FF"/>
              </a:solidFill>
              <a:latin typeface="Angsana New" panose="02020603050405020304" pitchFamily="18" charset="-34"/>
              <a:cs typeface="BrowalliaUPC" panose="020B0604020202020204" pitchFamily="34" charset="-34"/>
            </a:endParaRPr>
          </a:p>
        </p:txBody>
      </p:sp>
      <p:sp>
        <p:nvSpPr>
          <p:cNvPr id="70660" name="TextBox 4"/>
          <p:cNvSpPr txBox="1">
            <a:spLocks noChangeArrowheads="1"/>
          </p:cNvSpPr>
          <p:nvPr/>
        </p:nvSpPr>
        <p:spPr bwMode="auto">
          <a:xfrm>
            <a:off x="2428876" y="5715002"/>
            <a:ext cx="4424929" cy="530915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sz="3000" b="1">
                <a:solidFill>
                  <a:srgbClr val="0000FF"/>
                </a:solidFill>
              </a:rPr>
              <a:t>ส่วนใหญ่นำเสนอเป็น ตาราง/กราฟวงกลม</a:t>
            </a:r>
          </a:p>
        </p:txBody>
      </p:sp>
      <p:cxnSp>
        <p:nvCxnSpPr>
          <p:cNvPr id="7" name="ตัวเชื่อมต่อตรง 6"/>
          <p:cNvCxnSpPr/>
          <p:nvPr/>
        </p:nvCxnSpPr>
        <p:spPr>
          <a:xfrm>
            <a:off x="2289575" y="2538813"/>
            <a:ext cx="84941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662" name="TextBox 7"/>
          <p:cNvSpPr txBox="1">
            <a:spLocks noChangeArrowheads="1"/>
          </p:cNvSpPr>
          <p:nvPr/>
        </p:nvSpPr>
        <p:spPr bwMode="auto">
          <a:xfrm>
            <a:off x="2428875" y="4071938"/>
            <a:ext cx="4463401" cy="105413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th-TH"/>
              <a:t>X         = </a:t>
            </a:r>
            <a:r>
              <a:rPr lang="th-TH" altLang="th-TH"/>
              <a:t>จำนวนย่อยในแต่ละกลุ่ม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th-TH"/>
              <a:t>X+y+z = </a:t>
            </a:r>
            <a:r>
              <a:rPr lang="th-TH" altLang="th-TH"/>
              <a:t>จำนวนรวมของทุกกลุ่ม</a:t>
            </a:r>
          </a:p>
        </p:txBody>
      </p:sp>
    </p:spTree>
    <p:extLst>
      <p:ext uri="{BB962C8B-B14F-4D97-AF65-F5344CB8AC3E}">
        <p14:creationId xmlns:p14="http://schemas.microsoft.com/office/powerpoint/2010/main" val="154866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 Box 2"/>
          <p:cNvSpPr txBox="1">
            <a:spLocks noChangeArrowheads="1"/>
          </p:cNvSpPr>
          <p:nvPr/>
        </p:nvSpPr>
        <p:spPr bwMode="auto">
          <a:xfrm>
            <a:off x="1357313" y="1571626"/>
            <a:ext cx="6804047" cy="3300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h-TH" altLang="th-TH" sz="3000" b="1" dirty="0">
                <a:latin typeface="Angsana New" panose="02020603050405020304" pitchFamily="18" charset="-34"/>
              </a:rPr>
              <a:t>ชาย  </a:t>
            </a:r>
            <a:r>
              <a:rPr lang="en-US" altLang="th-TH" sz="3000" b="1" dirty="0">
                <a:latin typeface="Angsana New" panose="02020603050405020304" pitchFamily="18" charset="-34"/>
              </a:rPr>
              <a:t>19</a:t>
            </a:r>
            <a:r>
              <a:rPr lang="th-TH" altLang="th-TH" sz="3000" b="1" dirty="0">
                <a:latin typeface="Angsana New" panose="02020603050405020304" pitchFamily="18" charset="-34"/>
              </a:rPr>
              <a:t> คน	สัดส่วนของผู้ป่วยชาย   </a:t>
            </a:r>
            <a:r>
              <a:rPr lang="en-US" altLang="th-TH" sz="3000" b="1" dirty="0">
                <a:latin typeface="Angsana New" panose="02020603050405020304" pitchFamily="18" charset="-34"/>
              </a:rPr>
              <a:t>  = </a:t>
            </a:r>
            <a:r>
              <a:rPr lang="th-TH" altLang="th-TH" sz="3000" b="1" dirty="0">
                <a:latin typeface="Angsana New" panose="02020603050405020304" pitchFamily="18" charset="-34"/>
              </a:rPr>
              <a:t>  </a:t>
            </a:r>
            <a:r>
              <a:rPr lang="en-US" altLang="th-TH" sz="3000" b="1" dirty="0">
                <a:latin typeface="Angsana New" panose="02020603050405020304" pitchFamily="18" charset="-34"/>
              </a:rPr>
              <a:t>19 x 100  =  73.1 %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th-TH" sz="3000" b="1" dirty="0">
                <a:latin typeface="Angsana New" panose="02020603050405020304" pitchFamily="18" charset="-34"/>
              </a:rPr>
              <a:t>                                              </a:t>
            </a:r>
            <a:r>
              <a:rPr lang="th-TH" altLang="th-TH" sz="3000" b="1" dirty="0">
                <a:latin typeface="Angsana New" panose="02020603050405020304" pitchFamily="18" charset="-34"/>
              </a:rPr>
              <a:t>   </a:t>
            </a:r>
            <a:r>
              <a:rPr lang="en-US" altLang="th-TH" sz="3000" b="1" dirty="0">
                <a:latin typeface="Angsana New" panose="02020603050405020304" pitchFamily="18" charset="-34"/>
              </a:rPr>
              <a:t>                     26</a:t>
            </a:r>
            <a:endParaRPr lang="th-TH" altLang="th-TH" sz="3000" b="1" dirty="0">
              <a:latin typeface="Angsana New" panose="02020603050405020304" pitchFamily="18" charset="-34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th-TH" altLang="th-TH" sz="3000" b="1" dirty="0">
                <a:latin typeface="Angsana New" panose="02020603050405020304" pitchFamily="18" charset="-34"/>
              </a:rPr>
              <a:t>หญิง </a:t>
            </a:r>
            <a:r>
              <a:rPr lang="en-US" altLang="th-TH" sz="3000" b="1" dirty="0">
                <a:latin typeface="Angsana New" panose="02020603050405020304" pitchFamily="18" charset="-34"/>
              </a:rPr>
              <a:t> </a:t>
            </a:r>
            <a:r>
              <a:rPr lang="th-TH" altLang="th-TH" sz="3000" b="1" dirty="0">
                <a:latin typeface="Angsana New" panose="02020603050405020304" pitchFamily="18" charset="-34"/>
              </a:rPr>
              <a:t> </a:t>
            </a:r>
            <a:r>
              <a:rPr lang="en-US" altLang="th-TH" sz="3000" b="1" dirty="0">
                <a:latin typeface="Angsana New" panose="02020603050405020304" pitchFamily="18" charset="-34"/>
              </a:rPr>
              <a:t>7</a:t>
            </a:r>
            <a:r>
              <a:rPr lang="th-TH" altLang="th-TH" sz="3000" b="1" dirty="0">
                <a:latin typeface="Angsana New" panose="02020603050405020304" pitchFamily="18" charset="-34"/>
              </a:rPr>
              <a:t> คน	สัดส่วนของผู้ป่วยหญิง   </a:t>
            </a:r>
            <a:r>
              <a:rPr lang="en-US" altLang="th-TH" sz="3000" b="1" dirty="0">
                <a:latin typeface="Angsana New" panose="02020603050405020304" pitchFamily="18" charset="-34"/>
              </a:rPr>
              <a:t>=  </a:t>
            </a:r>
            <a:r>
              <a:rPr lang="th-TH" altLang="th-TH" sz="3000" b="1" dirty="0">
                <a:latin typeface="Angsana New" panose="02020603050405020304" pitchFamily="18" charset="-34"/>
              </a:rPr>
              <a:t> </a:t>
            </a:r>
            <a:r>
              <a:rPr lang="en-US" altLang="th-TH" sz="3000" b="1" dirty="0">
                <a:latin typeface="Angsana New" panose="02020603050405020304" pitchFamily="18" charset="-34"/>
              </a:rPr>
              <a:t>7 x 100  </a:t>
            </a:r>
            <a:r>
              <a:rPr lang="th-TH" altLang="th-TH" sz="3000" b="1" dirty="0">
                <a:latin typeface="Angsana New" panose="02020603050405020304" pitchFamily="18" charset="-34"/>
              </a:rPr>
              <a:t> </a:t>
            </a:r>
            <a:r>
              <a:rPr lang="en-US" altLang="th-TH" sz="3000" b="1" dirty="0">
                <a:latin typeface="Angsana New" panose="02020603050405020304" pitchFamily="18" charset="-34"/>
              </a:rPr>
              <a:t> =  </a:t>
            </a:r>
            <a:r>
              <a:rPr lang="th-TH" altLang="th-TH" sz="3000" b="1" dirty="0">
                <a:latin typeface="Angsana New" panose="02020603050405020304" pitchFamily="18" charset="-34"/>
              </a:rPr>
              <a:t> </a:t>
            </a:r>
            <a:r>
              <a:rPr lang="en-US" altLang="th-TH" sz="3000" b="1" dirty="0">
                <a:latin typeface="Angsana New" panose="02020603050405020304" pitchFamily="18" charset="-34"/>
              </a:rPr>
              <a:t>26.9 %</a:t>
            </a:r>
            <a:br>
              <a:rPr lang="en-US" altLang="th-TH" sz="3000" b="1" dirty="0">
                <a:latin typeface="Angsana New" panose="02020603050405020304" pitchFamily="18" charset="-34"/>
              </a:rPr>
            </a:br>
            <a:r>
              <a:rPr lang="en-US" altLang="th-TH" sz="3000" b="1" dirty="0">
                <a:latin typeface="Angsana New" panose="02020603050405020304" pitchFamily="18" charset="-34"/>
              </a:rPr>
              <a:t>                                                                      26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h-TH" altLang="th-TH" sz="3000" b="1" dirty="0">
                <a:latin typeface="Angsana New" panose="02020603050405020304" pitchFamily="18" charset="-34"/>
              </a:rPr>
              <a:t>รวม  </a:t>
            </a:r>
            <a:r>
              <a:rPr lang="en-US" altLang="th-TH" sz="3000" b="1" dirty="0">
                <a:latin typeface="Angsana New" panose="02020603050405020304" pitchFamily="18" charset="-34"/>
              </a:rPr>
              <a:t>26</a:t>
            </a:r>
            <a:r>
              <a:rPr lang="th-TH" altLang="th-TH" sz="3000" b="1" dirty="0">
                <a:latin typeface="Angsana New" panose="02020603050405020304" pitchFamily="18" charset="-34"/>
              </a:rPr>
              <a:t> คน	ผลรวมของร้อยละของเหตุการณ์ย่อย  </a:t>
            </a:r>
            <a:r>
              <a:rPr lang="en-US" altLang="th-TH" sz="3000" b="1" dirty="0">
                <a:latin typeface="Angsana New" panose="02020603050405020304" pitchFamily="18" charset="-34"/>
              </a:rPr>
              <a:t>=</a:t>
            </a:r>
            <a:r>
              <a:rPr lang="th-TH" altLang="th-TH" sz="3000" b="1" dirty="0">
                <a:latin typeface="Angsana New" panose="02020603050405020304" pitchFamily="18" charset="-34"/>
              </a:rPr>
              <a:t>  </a:t>
            </a:r>
            <a:r>
              <a:rPr lang="en-US" altLang="th-TH" sz="3000" b="1" dirty="0">
                <a:latin typeface="Angsana New" panose="02020603050405020304" pitchFamily="18" charset="-34"/>
              </a:rPr>
              <a:t>100%</a:t>
            </a:r>
            <a:r>
              <a:rPr lang="th-TH" altLang="th-TH" sz="3000" b="1" dirty="0">
                <a:latin typeface="Angsana New" panose="02020603050405020304" pitchFamily="18" charset="-34"/>
              </a:rPr>
              <a:t>                   </a:t>
            </a:r>
            <a:r>
              <a:rPr lang="th-TH" altLang="th-TH" sz="1500" b="1" dirty="0">
                <a:latin typeface="Angsana New" panose="02020603050405020304" pitchFamily="18" charset="-34"/>
              </a:rPr>
              <a:t> 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h-TH" altLang="th-TH" sz="3000" b="1" dirty="0">
                <a:latin typeface="Angsana New" panose="02020603050405020304" pitchFamily="18" charset="-34"/>
              </a:rPr>
              <a:t>                    </a:t>
            </a:r>
            <a:endParaRPr lang="en-US" altLang="th-TH" sz="3000" b="1" dirty="0">
              <a:latin typeface="Angsana New" panose="02020603050405020304" pitchFamily="18" charset="-34"/>
            </a:endParaRPr>
          </a:p>
          <a:p>
            <a:pPr>
              <a:spcBef>
                <a:spcPct val="0"/>
              </a:spcBef>
              <a:buFontTx/>
              <a:buNone/>
            </a:pPr>
            <a:endParaRPr lang="th-TH" altLang="th-TH" sz="3000" b="1" dirty="0">
              <a:latin typeface="Angsana New" panose="02020603050405020304" pitchFamily="18" charset="-34"/>
            </a:endParaRPr>
          </a:p>
        </p:txBody>
      </p:sp>
      <p:sp>
        <p:nvSpPr>
          <p:cNvPr id="72707" name="Rectangle 3"/>
          <p:cNvSpPr>
            <a:spLocks noChangeArrowheads="1"/>
          </p:cNvSpPr>
          <p:nvPr/>
        </p:nvSpPr>
        <p:spPr bwMode="auto">
          <a:xfrm>
            <a:off x="2696767" y="357188"/>
            <a:ext cx="3657600" cy="762000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580" tIns="34290" rIns="68580" bIns="3429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th-TH" altLang="th-TH" sz="4100" b="1">
                <a:solidFill>
                  <a:srgbClr val="3333CC"/>
                </a:solidFill>
                <a:latin typeface="Angsana New" panose="02020603050405020304" pitchFamily="18" charset="-34"/>
              </a:rPr>
              <a:t>สัดส่วน</a:t>
            </a:r>
            <a:r>
              <a:rPr lang="th-TH" altLang="th-TH" sz="3300" b="1">
                <a:solidFill>
                  <a:srgbClr val="3333CC"/>
                </a:solidFill>
                <a:latin typeface="Angsana New" panose="02020603050405020304" pitchFamily="18" charset="-34"/>
              </a:rPr>
              <a:t> (</a:t>
            </a:r>
            <a:r>
              <a:rPr lang="en-US" altLang="th-TH" sz="3300" b="1">
                <a:solidFill>
                  <a:srgbClr val="3333CC"/>
                </a:solidFill>
                <a:latin typeface="Angsana New" panose="02020603050405020304" pitchFamily="18" charset="-34"/>
              </a:rPr>
              <a:t>Proportion)</a:t>
            </a:r>
            <a:endParaRPr lang="th-TH" altLang="th-TH" sz="3300" b="1">
              <a:solidFill>
                <a:srgbClr val="3333CC"/>
              </a:solidFill>
              <a:latin typeface="Angsana New" panose="02020603050405020304" pitchFamily="18" charset="-34"/>
            </a:endParaRPr>
          </a:p>
        </p:txBody>
      </p:sp>
      <p:sp>
        <p:nvSpPr>
          <p:cNvPr id="72708" name="Line 4"/>
          <p:cNvSpPr>
            <a:spLocks noChangeShapeType="1"/>
          </p:cNvSpPr>
          <p:nvPr/>
        </p:nvSpPr>
        <p:spPr bwMode="auto">
          <a:xfrm>
            <a:off x="5668567" y="2064438"/>
            <a:ext cx="685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8580" tIns="34290" rIns="68580" bIns="34290"/>
          <a:lstStyle/>
          <a:p>
            <a:endParaRPr lang="th-TH"/>
          </a:p>
        </p:txBody>
      </p:sp>
      <p:sp>
        <p:nvSpPr>
          <p:cNvPr id="72709" name="Line 5"/>
          <p:cNvSpPr>
            <a:spLocks noChangeShapeType="1"/>
          </p:cNvSpPr>
          <p:nvPr/>
        </p:nvSpPr>
        <p:spPr bwMode="auto">
          <a:xfrm>
            <a:off x="5668567" y="3060510"/>
            <a:ext cx="685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8580" tIns="34290" rIns="68580" bIns="34290"/>
          <a:lstStyle/>
          <a:p>
            <a:endParaRPr lang="th-TH"/>
          </a:p>
        </p:txBody>
      </p:sp>
      <p:sp>
        <p:nvSpPr>
          <p:cNvPr id="72710" name="TextBox 5"/>
          <p:cNvSpPr txBox="1">
            <a:spLocks noChangeArrowheads="1"/>
          </p:cNvSpPr>
          <p:nvPr/>
        </p:nvSpPr>
        <p:spPr bwMode="auto">
          <a:xfrm>
            <a:off x="2300278" y="4616431"/>
            <a:ext cx="4450577" cy="715581"/>
          </a:xfrm>
          <a:prstGeom prst="rect">
            <a:avLst/>
          </a:prstGeom>
          <a:noFill/>
          <a:ln w="9525">
            <a:solidFill>
              <a:srgbClr val="CC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h-TH" altLang="th-TH" sz="2100" b="1" dirty="0">
                <a:solidFill>
                  <a:srgbClr val="3333CC"/>
                </a:solidFill>
              </a:rPr>
              <a:t>ประโยชน์ไม่ต่างจากการนับ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h-TH" altLang="th-TH" sz="2100" b="1" dirty="0">
                <a:solidFill>
                  <a:srgbClr val="3333CC"/>
                </a:solidFill>
              </a:rPr>
              <a:t>เพราะเทียบกันไม่ได้  บอกความเสี่ยงไม่ได้ว่าใครเสี่ยงกว่าใคร</a:t>
            </a:r>
          </a:p>
        </p:txBody>
      </p:sp>
    </p:spTree>
    <p:extLst>
      <p:ext uri="{BB962C8B-B14F-4D97-AF65-F5344CB8AC3E}">
        <p14:creationId xmlns:p14="http://schemas.microsoft.com/office/powerpoint/2010/main" val="1849538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3"/>
          <p:cNvSpPr txBox="1">
            <a:spLocks noChangeArrowheads="1"/>
          </p:cNvSpPr>
          <p:nvPr/>
        </p:nvSpPr>
        <p:spPr bwMode="auto">
          <a:xfrm>
            <a:off x="805071" y="1785938"/>
            <a:ext cx="8080512" cy="2562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h-TH" altLang="th-TH" sz="3000" b="1" dirty="0">
                <a:latin typeface="Angsana New" panose="02020603050405020304" pitchFamily="18" charset="-34"/>
              </a:rPr>
              <a:t>     เป็นวิธีวิเคราะห์ข้อมูลทางสถิติ เพื่อบอกลักษณะซึ่งเป็นตัวแทนของกลุ่ม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h-TH" altLang="th-TH" sz="3000" b="1" dirty="0">
                <a:latin typeface="Angsana New" panose="02020603050405020304" pitchFamily="18" charset="-34"/>
              </a:rPr>
              <a:t>หรือของข้อมูลชุดนั้นๆ</a:t>
            </a:r>
            <a:br>
              <a:rPr lang="th-TH" altLang="th-TH" sz="3000" b="1" dirty="0">
                <a:latin typeface="Angsana New" panose="02020603050405020304" pitchFamily="18" charset="-34"/>
              </a:rPr>
            </a:br>
            <a:endParaRPr lang="th-TH" altLang="th-TH" sz="1200" b="1" dirty="0">
              <a:latin typeface="Angsana New" panose="02020603050405020304" pitchFamily="18" charset="-34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th-TH" sz="3000" b="1" dirty="0">
                <a:latin typeface="Angsana New" panose="02020603050405020304" pitchFamily="18" charset="-34"/>
              </a:rPr>
              <a:t>	1  </a:t>
            </a:r>
            <a:r>
              <a:rPr lang="th-TH" altLang="th-TH" sz="3000" b="1" dirty="0" err="1">
                <a:latin typeface="Angsana New" panose="02020603050405020304" pitchFamily="18" charset="-34"/>
              </a:rPr>
              <a:t>มัชฌิม</a:t>
            </a:r>
            <a:r>
              <a:rPr lang="th-TH" altLang="th-TH" sz="3000" b="1" dirty="0">
                <a:latin typeface="Angsana New" panose="02020603050405020304" pitchFamily="18" charset="-34"/>
              </a:rPr>
              <a:t>เลขคณิต (</a:t>
            </a:r>
            <a:r>
              <a:rPr lang="en-US" altLang="th-TH" sz="3000" b="1" dirty="0" err="1">
                <a:latin typeface="Angsana New" panose="02020603050405020304" pitchFamily="18" charset="-34"/>
              </a:rPr>
              <a:t>Arithemetic</a:t>
            </a:r>
            <a:r>
              <a:rPr lang="en-US" altLang="th-TH" sz="3000" b="1" dirty="0">
                <a:latin typeface="Angsana New" panose="02020603050405020304" pitchFamily="18" charset="-34"/>
              </a:rPr>
              <a:t> mean) </a:t>
            </a:r>
            <a:r>
              <a:rPr lang="th-TH" altLang="th-TH" sz="3000" b="1" dirty="0">
                <a:latin typeface="Angsana New" panose="02020603050405020304" pitchFamily="18" charset="-34"/>
              </a:rPr>
              <a:t>ค่าเฉลี่ย</a:t>
            </a:r>
            <a:endParaRPr lang="en-US" altLang="th-TH" sz="3000" b="1" dirty="0">
              <a:latin typeface="Angsana New" panose="02020603050405020304" pitchFamily="18" charset="-34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th-TH" sz="3000" b="1" dirty="0">
                <a:latin typeface="Angsana New" panose="02020603050405020304" pitchFamily="18" charset="-34"/>
              </a:rPr>
              <a:t>	2  </a:t>
            </a:r>
            <a:r>
              <a:rPr lang="th-TH" altLang="th-TH" sz="3000" b="1" dirty="0" err="1">
                <a:latin typeface="Angsana New" panose="02020603050405020304" pitchFamily="18" charset="-34"/>
              </a:rPr>
              <a:t>ค่ามัธย</a:t>
            </a:r>
            <a:r>
              <a:rPr lang="th-TH" altLang="th-TH" sz="3000" b="1" dirty="0">
                <a:latin typeface="Angsana New" panose="02020603050405020304" pitchFamily="18" charset="-34"/>
              </a:rPr>
              <a:t>ฐาน </a:t>
            </a:r>
            <a:r>
              <a:rPr lang="en-US" altLang="th-TH" sz="3000" b="1" dirty="0">
                <a:latin typeface="Angsana New" panose="02020603050405020304" pitchFamily="18" charset="-34"/>
              </a:rPr>
              <a:t>(Median)</a:t>
            </a:r>
            <a:r>
              <a:rPr lang="th-TH" altLang="th-TH" sz="3000" b="1" dirty="0">
                <a:latin typeface="Angsana New" panose="02020603050405020304" pitchFamily="18" charset="-34"/>
              </a:rPr>
              <a:t> ค่าตรงกลางหลังจากเรียงลำดับแล้ว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th-TH" sz="3000" b="1" dirty="0">
                <a:latin typeface="Angsana New" panose="02020603050405020304" pitchFamily="18" charset="-34"/>
              </a:rPr>
              <a:t>	3. </a:t>
            </a:r>
            <a:r>
              <a:rPr lang="th-TH" altLang="th-TH" sz="3000" b="1" dirty="0">
                <a:latin typeface="Angsana New" panose="02020603050405020304" pitchFamily="18" charset="-34"/>
              </a:rPr>
              <a:t>ฐานนิยม (</a:t>
            </a:r>
            <a:r>
              <a:rPr lang="en-US" altLang="th-TH" sz="3000" b="1" dirty="0">
                <a:latin typeface="Angsana New" panose="02020603050405020304" pitchFamily="18" charset="-34"/>
              </a:rPr>
              <a:t>Mode</a:t>
            </a:r>
            <a:r>
              <a:rPr lang="th-TH" altLang="th-TH" sz="3000" b="1" dirty="0">
                <a:latin typeface="Angsana New" panose="02020603050405020304" pitchFamily="18" charset="-34"/>
              </a:rPr>
              <a:t>)  ค่าที่มีความถี่ซ้ำกันมากที่สุด</a:t>
            </a:r>
          </a:p>
        </p:txBody>
      </p:sp>
      <p:sp>
        <p:nvSpPr>
          <p:cNvPr id="74755" name="Text Box 6"/>
          <p:cNvSpPr txBox="1">
            <a:spLocks noChangeArrowheads="1"/>
          </p:cNvSpPr>
          <p:nvPr/>
        </p:nvSpPr>
        <p:spPr bwMode="auto">
          <a:xfrm>
            <a:off x="2303860" y="620714"/>
            <a:ext cx="4343400" cy="700192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rtl="1" eaLnBrk="1" hangingPunct="1">
              <a:spcBef>
                <a:spcPct val="50000"/>
              </a:spcBef>
              <a:buFontTx/>
              <a:buNone/>
            </a:pPr>
            <a:r>
              <a:rPr lang="th-TH" altLang="th-TH" sz="4100" b="1">
                <a:solidFill>
                  <a:srgbClr val="3333CC"/>
                </a:solidFill>
                <a:latin typeface="Angsana New" panose="02020603050405020304" pitchFamily="18" charset="-34"/>
              </a:rPr>
              <a:t>การวัดแนวโน้มสู่ศูนย์กลาง</a:t>
            </a:r>
          </a:p>
        </p:txBody>
      </p:sp>
    </p:spTree>
    <p:extLst>
      <p:ext uri="{BB962C8B-B14F-4D97-AF65-F5344CB8AC3E}">
        <p14:creationId xmlns:p14="http://schemas.microsoft.com/office/powerpoint/2010/main" val="15860439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1" y="365127"/>
            <a:ext cx="3851414" cy="827571"/>
          </a:xfrm>
        </p:spPr>
        <p:txBody>
          <a:bodyPr/>
          <a:lstStyle/>
          <a:p>
            <a:pPr eaLnBrk="1" hangingPunct="1"/>
            <a:r>
              <a:rPr lang="en-US" altLang="th-TH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Mean</a:t>
            </a:r>
            <a:r>
              <a:rPr lang="th-TH" altLang="th-TH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 ค่าเฉลี่ยเลขคณิต</a:t>
            </a:r>
            <a:endParaRPr lang="en-US" altLang="th-TH" b="1" i="1" u="sng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8923" y="1368425"/>
            <a:ext cx="7886700" cy="4351339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th-TH" dirty="0" smtClean="0"/>
              <a:t>คือ ผลรวมทั้งหมด หารด้วย จำนวนข้อมูล</a:t>
            </a:r>
          </a:p>
          <a:p>
            <a:pPr>
              <a:defRPr/>
            </a:pPr>
            <a:r>
              <a:rPr lang="th-TH" dirty="0" smtClean="0"/>
              <a:t>ตัวอย่าง ผู้เข้าอบรม </a:t>
            </a:r>
            <a:r>
              <a:rPr lang="en-US" dirty="0" smtClean="0"/>
              <a:t>16 </a:t>
            </a:r>
            <a:r>
              <a:rPr lang="th-TH" dirty="0" smtClean="0"/>
              <a:t>คน แต่ละคนมีเงินใน</a:t>
            </a:r>
            <a:r>
              <a:rPr 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กระเป๋า</a:t>
            </a:r>
            <a:r>
              <a:rPr lang="th-TH" dirty="0" smtClean="0"/>
              <a:t>ดังนี้</a:t>
            </a:r>
          </a:p>
          <a:p>
            <a:pPr>
              <a:buNone/>
              <a:defRPr/>
            </a:pPr>
            <a:r>
              <a:rPr lang="th-TH" dirty="0" smtClean="0"/>
              <a:t>		</a:t>
            </a:r>
            <a:r>
              <a:rPr lang="en-US" dirty="0" smtClean="0"/>
              <a:t>1, 1, 2, 3, 5, 6, 6, 7, 93, 94, 94, 95, 97, 98, 98, 100</a:t>
            </a:r>
          </a:p>
          <a:p>
            <a:pPr>
              <a:buNone/>
              <a:defRPr/>
            </a:pPr>
            <a:r>
              <a:rPr lang="en-US" dirty="0" smtClean="0"/>
              <a:t>		</a:t>
            </a:r>
            <a:r>
              <a:rPr lang="th-TH" dirty="0" smtClean="0"/>
              <a:t>รวมเงินทุกคน </a:t>
            </a:r>
            <a:r>
              <a:rPr lang="en-US" dirty="0" smtClean="0"/>
              <a:t>= 800 </a:t>
            </a:r>
            <a:r>
              <a:rPr lang="th-TH" dirty="0" smtClean="0"/>
              <a:t>บาท</a:t>
            </a:r>
          </a:p>
          <a:p>
            <a:pPr>
              <a:buNone/>
              <a:defRPr/>
            </a:pPr>
            <a:r>
              <a:rPr lang="th-TH" dirty="0" smtClean="0"/>
              <a:t>		ค่าเฉลี่ย </a:t>
            </a:r>
            <a:r>
              <a:rPr lang="en-US" dirty="0" smtClean="0"/>
              <a:t>= 800 / 16 = 50 </a:t>
            </a:r>
            <a:r>
              <a:rPr lang="th-TH" dirty="0" smtClean="0"/>
              <a:t>บาท</a:t>
            </a:r>
          </a:p>
          <a:p>
            <a:pPr>
              <a:buNone/>
              <a:defRPr/>
            </a:pPr>
            <a:r>
              <a:rPr lang="th-TH" dirty="0" smtClean="0"/>
              <a:t>สัญลักษณ์ทางสถิติ </a:t>
            </a:r>
          </a:p>
          <a:p>
            <a:pPr>
              <a:buNone/>
              <a:defRPr/>
            </a:pPr>
            <a:r>
              <a:rPr lang="th-TH" dirty="0" smtClean="0"/>
              <a:t>	</a:t>
            </a:r>
            <a:r>
              <a:rPr lang="en-US" dirty="0"/>
              <a:t>X</a:t>
            </a:r>
            <a:r>
              <a:rPr lang="en-US" baseline="-25000" dirty="0"/>
              <a:t>i</a:t>
            </a:r>
            <a:r>
              <a:rPr lang="en-US" dirty="0"/>
              <a:t> 	</a:t>
            </a:r>
            <a:r>
              <a:rPr lang="th-TH" dirty="0"/>
              <a:t>คือ ค่าข้อมูลแต่ละค่า</a:t>
            </a:r>
          </a:p>
          <a:p>
            <a:pPr>
              <a:buNone/>
              <a:defRPr/>
            </a:pPr>
            <a:r>
              <a:rPr lang="th-TH" dirty="0"/>
              <a:t>	</a:t>
            </a:r>
            <a:r>
              <a:rPr lang="en-US" dirty="0"/>
              <a:t>n </a:t>
            </a:r>
            <a:r>
              <a:rPr lang="th-TH" dirty="0"/>
              <a:t>	คือ จำนวนข้อมูลทั้งหมด</a:t>
            </a:r>
            <a:endParaRPr lang="en-US" dirty="0" smtClean="0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2275" y="4581525"/>
            <a:ext cx="2421731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971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727729" y="501604"/>
            <a:ext cx="2822714" cy="608911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th-TH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Median (</a:t>
            </a:r>
            <a:r>
              <a:rPr lang="th-TH" altLang="th-TH" b="1" i="1" u="sng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มัธย</a:t>
            </a:r>
            <a:r>
              <a:rPr lang="th-TH" altLang="th-TH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ฐาน)</a:t>
            </a:r>
            <a:endParaRPr lang="en-US" altLang="th-TH" b="1" i="1" u="sng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718" y="1530350"/>
            <a:ext cx="8095421" cy="4679382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th-TH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คือ ค่าข้อมูลที่อยู่ตำแหน่งตรงกลางของชุดข้อมูลที่เรียงลำดับแล้ว</a:t>
            </a:r>
          </a:p>
          <a:p>
            <a:pPr>
              <a:defRPr/>
            </a:pPr>
            <a:r>
              <a:rPr lang="th-TH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ตัวอย่าง ผู้เข้าอบรม </a:t>
            </a:r>
            <a:r>
              <a:rPr lang="en-US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15 </a:t>
            </a:r>
            <a:r>
              <a:rPr lang="th-TH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คน แต่ละคนมีเงินในกระเป๋าดังนี้</a:t>
            </a:r>
          </a:p>
          <a:p>
            <a:pPr>
              <a:buNone/>
              <a:defRPr/>
            </a:pPr>
            <a:r>
              <a:rPr lang="th-TH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		</a:t>
            </a:r>
            <a:r>
              <a:rPr lang="en-US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1, 1, 2, 3, 5, 6, 6, 7, 93, 94, 94, 95, 97, 98, 100</a:t>
            </a:r>
          </a:p>
          <a:p>
            <a:pPr>
              <a:buNone/>
              <a:defRPr/>
            </a:pPr>
            <a:r>
              <a:rPr lang="en-US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7 </a:t>
            </a:r>
            <a:r>
              <a:rPr lang="th-TH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คือตำแหน่งลำดับที่ </a:t>
            </a:r>
            <a:r>
              <a:rPr lang="en-US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8 </a:t>
            </a:r>
            <a:r>
              <a:rPr lang="th-TH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เป็นตำแหน่งกลางจากทั้งหมด </a:t>
            </a:r>
            <a:r>
              <a:rPr lang="en-US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15 </a:t>
            </a:r>
            <a:r>
              <a:rPr lang="th-TH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ลำดับ</a:t>
            </a:r>
          </a:p>
          <a:p>
            <a:pPr>
              <a:buNone/>
              <a:defRPr/>
            </a:pPr>
            <a:r>
              <a:rPr lang="th-TH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กล่าวคือ มีจำนวนข้อมูลที่มีค่ามากกว่านี้ เท่ากันกับจำนวนข้อมูลที่มีค่าน้อยกว่าค่านี้</a:t>
            </a:r>
            <a:endParaRPr lang="en-US" sz="2700" dirty="0">
              <a:latin typeface="FreesiaUPC" panose="020B0604020202020204" pitchFamily="34" charset="-34"/>
              <a:cs typeface="FreesiaUPC" panose="020B0604020202020204" pitchFamily="34" charset="-34"/>
            </a:endParaRPr>
          </a:p>
          <a:p>
            <a:pPr>
              <a:defRPr/>
            </a:pPr>
            <a:r>
              <a:rPr lang="th-TH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กรณีจำนวนข้อมูลเป็นเลขคี่ </a:t>
            </a:r>
            <a:r>
              <a:rPr lang="en-US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Median </a:t>
            </a:r>
            <a:r>
              <a:rPr lang="th-TH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คือตำแหน่งที่ </a:t>
            </a:r>
            <a:r>
              <a:rPr lang="en-US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(n+1)/</a:t>
            </a:r>
            <a:r>
              <a:rPr lang="en-US" sz="2700" dirty="0" smtClean="0">
                <a:latin typeface="FreesiaUPC" panose="020B0604020202020204" pitchFamily="34" charset="-34"/>
                <a:cs typeface="FreesiaUPC" panose="020B0604020202020204" pitchFamily="34" charset="-34"/>
              </a:rPr>
              <a:t>2</a:t>
            </a:r>
          </a:p>
          <a:p>
            <a:pPr>
              <a:defRPr/>
            </a:pPr>
            <a:endParaRPr lang="en-US" sz="2700" dirty="0">
              <a:latin typeface="FreesiaUPC" panose="020B0604020202020204" pitchFamily="34" charset="-34"/>
              <a:cs typeface="FreesiaUPC" panose="020B0604020202020204" pitchFamily="34" charset="-34"/>
            </a:endParaRPr>
          </a:p>
          <a:p>
            <a:pPr>
              <a:defRPr/>
            </a:pPr>
            <a:endParaRPr lang="en-US" sz="2700" dirty="0" smtClean="0">
              <a:latin typeface="FreesiaUPC" panose="020B0604020202020204" pitchFamily="34" charset="-34"/>
              <a:cs typeface="FreesiaUPC" panose="020B0604020202020204" pitchFamily="34" charset="-34"/>
            </a:endParaRPr>
          </a:p>
          <a:p>
            <a:pPr>
              <a:defRPr/>
            </a:pPr>
            <a:endParaRPr lang="en-US" sz="2700" dirty="0">
              <a:latin typeface="FreesiaUPC" panose="020B0604020202020204" pitchFamily="34" charset="-34"/>
              <a:cs typeface="FreesiaUPC" panose="020B0604020202020204" pitchFamily="34" charset="-34"/>
            </a:endParaRPr>
          </a:p>
          <a:p>
            <a:pPr>
              <a:defRPr/>
            </a:pPr>
            <a:endParaRPr lang="en-US" sz="2700" dirty="0" smtClean="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12292" name="Oval 4"/>
          <p:cNvSpPr>
            <a:spLocks noChangeArrowheads="1"/>
          </p:cNvSpPr>
          <p:nvPr/>
        </p:nvSpPr>
        <p:spPr bwMode="auto">
          <a:xfrm>
            <a:off x="3415307" y="2433870"/>
            <a:ext cx="270272" cy="576263"/>
          </a:xfrm>
          <a:prstGeom prst="ellips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80" tIns="34290" rIns="68580" bIns="3429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000" b="1">
                <a:solidFill>
                  <a:schemeClr val="tx1"/>
                </a:solidFill>
                <a:latin typeface="FreesiaUPC" panose="020B0604020202020204" pitchFamily="34" charset="-34"/>
                <a:cs typeface="FreesiaUPC" panose="020B0604020202020204" pitchFamily="34" charset="-34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600" b="1">
                <a:solidFill>
                  <a:schemeClr val="tx1"/>
                </a:solidFill>
                <a:latin typeface="FreesiaUPC" panose="020B0604020202020204" pitchFamily="34" charset="-34"/>
                <a:cs typeface="FreesiaUPC" panose="020B0604020202020204" pitchFamily="34" charset="-34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chemeClr val="tx1"/>
                </a:solidFill>
                <a:latin typeface="FreesiaUPC" panose="020B0604020202020204" pitchFamily="34" charset="-34"/>
                <a:cs typeface="FreesiaUPC" panose="020B0604020202020204" pitchFamily="34" charset="-34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800" b="1">
                <a:solidFill>
                  <a:schemeClr val="tx1"/>
                </a:solidFill>
                <a:latin typeface="FreesiaUPC" panose="020B0604020202020204" pitchFamily="34" charset="-34"/>
                <a:cs typeface="FreesiaUPC" panose="020B0604020202020204" pitchFamily="34" charset="-34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800" b="1">
                <a:solidFill>
                  <a:schemeClr val="tx1"/>
                </a:solidFill>
                <a:latin typeface="FreesiaUPC" panose="020B0604020202020204" pitchFamily="34" charset="-34"/>
                <a:cs typeface="FreesiaUPC" panose="020B0604020202020204" pitchFamily="34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800" b="1">
                <a:solidFill>
                  <a:schemeClr val="tx1"/>
                </a:solidFill>
                <a:latin typeface="FreesiaUPC" panose="020B0604020202020204" pitchFamily="34" charset="-34"/>
                <a:cs typeface="FreesiaUPC" panose="020B0604020202020204" pitchFamily="34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800" b="1">
                <a:solidFill>
                  <a:schemeClr val="tx1"/>
                </a:solidFill>
                <a:latin typeface="FreesiaUPC" panose="020B0604020202020204" pitchFamily="34" charset="-34"/>
                <a:cs typeface="FreesiaUPC" panose="020B0604020202020204" pitchFamily="34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800" b="1">
                <a:solidFill>
                  <a:schemeClr val="tx1"/>
                </a:solidFill>
                <a:latin typeface="FreesiaUPC" panose="020B0604020202020204" pitchFamily="34" charset="-34"/>
                <a:cs typeface="FreesiaUPC" panose="020B0604020202020204" pitchFamily="34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800" b="1">
                <a:solidFill>
                  <a:schemeClr val="tx1"/>
                </a:solidFill>
                <a:latin typeface="FreesiaUPC" panose="020B0604020202020204" pitchFamily="34" charset="-34"/>
                <a:cs typeface="FreesiaUPC" panose="020B0604020202020204" pitchFamily="34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h-TH" altLang="th-TH" sz="14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75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3486152" y="6356352"/>
            <a:ext cx="21717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000" b="1">
                <a:solidFill>
                  <a:schemeClr val="tx1"/>
                </a:solidFill>
                <a:latin typeface="FreesiaUPC" panose="020B0604020202020204" pitchFamily="34" charset="-34"/>
                <a:cs typeface="FreesiaUPC" panose="020B0604020202020204" pitchFamily="34" charset="-34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700" b="1">
                <a:solidFill>
                  <a:schemeClr val="tx1"/>
                </a:solidFill>
                <a:latin typeface="FreesiaUPC" panose="020B0604020202020204" pitchFamily="34" charset="-34"/>
                <a:cs typeface="FreesiaUPC" panose="020B0604020202020204" pitchFamily="34" charset="-34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2400" b="1">
                <a:solidFill>
                  <a:schemeClr val="tx1"/>
                </a:solidFill>
                <a:latin typeface="FreesiaUPC" panose="020B0604020202020204" pitchFamily="34" charset="-34"/>
                <a:cs typeface="FreesiaUPC" panose="020B0604020202020204" pitchFamily="34" charset="-34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2100" b="1">
                <a:solidFill>
                  <a:schemeClr val="tx1"/>
                </a:solidFill>
                <a:latin typeface="FreesiaUPC" panose="020B0604020202020204" pitchFamily="34" charset="-34"/>
                <a:cs typeface="FreesiaUPC" panose="020B0604020202020204" pitchFamily="34" charset="-34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2100" b="1">
                <a:solidFill>
                  <a:schemeClr val="tx1"/>
                </a:solidFill>
                <a:latin typeface="FreesiaUPC" panose="020B0604020202020204" pitchFamily="34" charset="-34"/>
                <a:cs typeface="FreesiaUPC" panose="020B0604020202020204" pitchFamily="34" charset="-34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 b="1">
                <a:solidFill>
                  <a:schemeClr val="tx1"/>
                </a:solidFill>
                <a:latin typeface="FreesiaUPC" panose="020B0604020202020204" pitchFamily="34" charset="-34"/>
                <a:cs typeface="FreesiaUPC" panose="020B0604020202020204" pitchFamily="34" charset="-34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 b="1">
                <a:solidFill>
                  <a:schemeClr val="tx1"/>
                </a:solidFill>
                <a:latin typeface="FreesiaUPC" panose="020B0604020202020204" pitchFamily="34" charset="-34"/>
                <a:cs typeface="FreesiaUPC" panose="020B0604020202020204" pitchFamily="34" charset="-34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 b="1">
                <a:solidFill>
                  <a:schemeClr val="tx1"/>
                </a:solidFill>
                <a:latin typeface="FreesiaUPC" panose="020B0604020202020204" pitchFamily="34" charset="-34"/>
                <a:cs typeface="FreesiaUPC" panose="020B0604020202020204" pitchFamily="34" charset="-34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 b="1">
                <a:solidFill>
                  <a:schemeClr val="tx1"/>
                </a:solidFill>
                <a:latin typeface="FreesiaUPC" panose="020B0604020202020204" pitchFamily="34" charset="-34"/>
                <a:cs typeface="FreesiaUPC" panose="020B0604020202020204" pitchFamily="34" charset="-34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fld id="{625A703D-7B92-4766-9CFE-BA136FD45F7A}" type="slidenum">
              <a:rPr lang="en-US" altLang="th-TH" sz="1200">
                <a:solidFill>
                  <a:srgbClr val="898989"/>
                </a:solidFill>
              </a:rPr>
              <a:pPr algn="ctr">
                <a:spcBef>
                  <a:spcPct val="0"/>
                </a:spcBef>
                <a:buFontTx/>
                <a:buNone/>
              </a:pPr>
              <a:t>47</a:t>
            </a:fld>
            <a:endParaRPr lang="en-US" altLang="th-TH" sz="1200">
              <a:solidFill>
                <a:srgbClr val="898989"/>
              </a:solidFill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521805" y="504275"/>
            <a:ext cx="2676112" cy="678484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th-TH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Median (</a:t>
            </a:r>
            <a:r>
              <a:rPr lang="th-TH" altLang="th-TH" b="1" i="1" u="sng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มัธย</a:t>
            </a:r>
            <a:r>
              <a:rPr lang="th-TH" altLang="th-TH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ฐาน)</a:t>
            </a:r>
            <a:endParaRPr lang="en-US" altLang="th-TH" b="1" i="1" u="sng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4887" y="1322940"/>
            <a:ext cx="7871792" cy="5327651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th-TH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คือ ค่าข้อมูลที่อยู่ตำแหน่งตรงกลางของชุดข้อมูลที่เรียงลำดับแล้ว</a:t>
            </a:r>
          </a:p>
          <a:p>
            <a:pPr>
              <a:defRPr/>
            </a:pPr>
            <a:r>
              <a:rPr lang="th-TH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ตัวอย่าง ผู้เข้าอบรม </a:t>
            </a:r>
            <a:r>
              <a:rPr lang="en-US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16 </a:t>
            </a:r>
            <a:r>
              <a:rPr lang="th-TH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คน แต่ละคนมีเงินในกระเป๋าดังนี้</a:t>
            </a:r>
          </a:p>
          <a:p>
            <a:pPr>
              <a:buNone/>
              <a:defRPr/>
            </a:pPr>
            <a:r>
              <a:rPr lang="th-TH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		</a:t>
            </a:r>
            <a:r>
              <a:rPr lang="en-US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1, 1, 2, 3, 5, 6, 6, 7, 93, 94, 94, 95, 97, 98,</a:t>
            </a:r>
            <a:r>
              <a:rPr lang="th-TH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 </a:t>
            </a:r>
            <a:r>
              <a:rPr lang="en-US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98, 100</a:t>
            </a:r>
          </a:p>
          <a:p>
            <a:pPr>
              <a:buNone/>
              <a:defRPr/>
            </a:pPr>
            <a:r>
              <a:rPr lang="th-TH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ตำแหน่งกลางคือลำดับที่ </a:t>
            </a:r>
            <a:r>
              <a:rPr lang="en-US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8</a:t>
            </a:r>
            <a:r>
              <a:rPr lang="th-TH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 (</a:t>
            </a:r>
            <a:r>
              <a:rPr lang="en-US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=7</a:t>
            </a:r>
            <a:r>
              <a:rPr lang="th-TH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) และ </a:t>
            </a:r>
            <a:r>
              <a:rPr lang="en-US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9 (=93) </a:t>
            </a:r>
          </a:p>
          <a:p>
            <a:pPr>
              <a:buNone/>
              <a:defRPr/>
            </a:pPr>
            <a:r>
              <a:rPr lang="th-TH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ค่า </a:t>
            </a:r>
            <a:r>
              <a:rPr lang="en-US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median </a:t>
            </a:r>
            <a:r>
              <a:rPr lang="th-TH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คือ</a:t>
            </a:r>
            <a:r>
              <a:rPr lang="en-US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 </a:t>
            </a:r>
            <a:r>
              <a:rPr lang="th-TH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ผลเฉลี่ยของสองค่าข้างต้น </a:t>
            </a:r>
            <a:endParaRPr lang="en-US" sz="2700" dirty="0">
              <a:latin typeface="FreesiaUPC" panose="020B0604020202020204" pitchFamily="34" charset="-34"/>
              <a:cs typeface="FreesiaUPC" panose="020B0604020202020204" pitchFamily="34" charset="-34"/>
            </a:endParaRPr>
          </a:p>
          <a:p>
            <a:pPr>
              <a:buNone/>
              <a:defRPr/>
            </a:pPr>
            <a:r>
              <a:rPr lang="en-US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		= (7+93) / 2 </a:t>
            </a:r>
          </a:p>
          <a:p>
            <a:pPr>
              <a:buNone/>
              <a:defRPr/>
            </a:pPr>
            <a:r>
              <a:rPr lang="en-US" sz="2700" dirty="0">
                <a:latin typeface="FreesiaUPC" panose="020B0604020202020204" pitchFamily="34" charset="-34"/>
                <a:cs typeface="FreesiaUPC" panose="020B0604020202020204" pitchFamily="34" charset="-34"/>
              </a:rPr>
              <a:t>		= 50 </a:t>
            </a:r>
          </a:p>
        </p:txBody>
      </p:sp>
      <p:sp>
        <p:nvSpPr>
          <p:cNvPr id="13317" name="Oval 4"/>
          <p:cNvSpPr>
            <a:spLocks noChangeArrowheads="1"/>
          </p:cNvSpPr>
          <p:nvPr/>
        </p:nvSpPr>
        <p:spPr bwMode="auto">
          <a:xfrm>
            <a:off x="3615359" y="2229282"/>
            <a:ext cx="742951" cy="576263"/>
          </a:xfrm>
          <a:prstGeom prst="ellips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80" tIns="34290" rIns="68580" bIns="3429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000" b="1">
                <a:solidFill>
                  <a:schemeClr val="tx1"/>
                </a:solidFill>
                <a:latin typeface="FreesiaUPC" panose="020B0604020202020204" pitchFamily="34" charset="-34"/>
                <a:cs typeface="FreesiaUPC" panose="020B0604020202020204" pitchFamily="34" charset="-34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600" b="1">
                <a:solidFill>
                  <a:schemeClr val="tx1"/>
                </a:solidFill>
                <a:latin typeface="FreesiaUPC" panose="020B0604020202020204" pitchFamily="34" charset="-34"/>
                <a:cs typeface="FreesiaUPC" panose="020B0604020202020204" pitchFamily="34" charset="-34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chemeClr val="tx1"/>
                </a:solidFill>
                <a:latin typeface="FreesiaUPC" panose="020B0604020202020204" pitchFamily="34" charset="-34"/>
                <a:cs typeface="FreesiaUPC" panose="020B0604020202020204" pitchFamily="34" charset="-34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800" b="1">
                <a:solidFill>
                  <a:schemeClr val="tx1"/>
                </a:solidFill>
                <a:latin typeface="FreesiaUPC" panose="020B0604020202020204" pitchFamily="34" charset="-34"/>
                <a:cs typeface="FreesiaUPC" panose="020B0604020202020204" pitchFamily="34" charset="-34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800" b="1">
                <a:solidFill>
                  <a:schemeClr val="tx1"/>
                </a:solidFill>
                <a:latin typeface="FreesiaUPC" panose="020B0604020202020204" pitchFamily="34" charset="-34"/>
                <a:cs typeface="FreesiaUPC" panose="020B0604020202020204" pitchFamily="34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800" b="1">
                <a:solidFill>
                  <a:schemeClr val="tx1"/>
                </a:solidFill>
                <a:latin typeface="FreesiaUPC" panose="020B0604020202020204" pitchFamily="34" charset="-34"/>
                <a:cs typeface="FreesiaUPC" panose="020B0604020202020204" pitchFamily="34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800" b="1">
                <a:solidFill>
                  <a:schemeClr val="tx1"/>
                </a:solidFill>
                <a:latin typeface="FreesiaUPC" panose="020B0604020202020204" pitchFamily="34" charset="-34"/>
                <a:cs typeface="FreesiaUPC" panose="020B0604020202020204" pitchFamily="34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800" b="1">
                <a:solidFill>
                  <a:schemeClr val="tx1"/>
                </a:solidFill>
                <a:latin typeface="FreesiaUPC" panose="020B0604020202020204" pitchFamily="34" charset="-34"/>
                <a:cs typeface="FreesiaUPC" panose="020B0604020202020204" pitchFamily="34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800" b="1">
                <a:solidFill>
                  <a:schemeClr val="tx1"/>
                </a:solidFill>
                <a:latin typeface="FreesiaUPC" panose="020B0604020202020204" pitchFamily="34" charset="-34"/>
                <a:cs typeface="FreesiaUPC" panose="020B0604020202020204" pitchFamily="34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h-TH" altLang="th-TH" sz="14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725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2" y="365127"/>
            <a:ext cx="5789543" cy="598971"/>
          </a:xfrm>
        </p:spPr>
        <p:txBody>
          <a:bodyPr>
            <a:normAutofit/>
          </a:bodyPr>
          <a:lstStyle/>
          <a:p>
            <a:pPr eaLnBrk="1" hangingPunct="1"/>
            <a:r>
              <a:rPr lang="th-TH" altLang="th-TH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การใช้ </a:t>
            </a:r>
            <a:r>
              <a:rPr lang="en-US" altLang="th-TH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Excel </a:t>
            </a:r>
            <a:r>
              <a:rPr lang="th-TH" altLang="th-TH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คำนวณค่า </a:t>
            </a:r>
            <a:r>
              <a:rPr lang="en-US" altLang="th-TH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Mean, Median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62377" y="1341437"/>
            <a:ext cx="4808417" cy="5327651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h-TH" altLang="th-TH" u="sng" dirty="0" smtClean="0">
                <a:latin typeface="FreesiaUPC" panose="020B0604020202020204" pitchFamily="34" charset="-34"/>
                <a:cs typeface="FreesiaUPC" panose="020B0604020202020204" pitchFamily="34" charset="-34"/>
              </a:rPr>
              <a:t>การหาค่า</a:t>
            </a:r>
            <a:r>
              <a:rPr lang="en-US" altLang="th-TH" u="sng" dirty="0" smtClean="0">
                <a:latin typeface="FreesiaUPC" panose="020B0604020202020204" pitchFamily="34" charset="-34"/>
                <a:cs typeface="FreesiaUPC" panose="020B0604020202020204" pitchFamily="34" charset="-34"/>
              </a:rPr>
              <a:t> Mean</a:t>
            </a:r>
          </a:p>
          <a:p>
            <a:pPr eaLnBrk="1" hangingPunct="1"/>
            <a:r>
              <a:rPr lang="th-TH" altLang="th-TH" dirty="0">
                <a:latin typeface="FreesiaUPC" panose="020B0604020202020204" pitchFamily="34" charset="-34"/>
                <a:cs typeface="FreesiaUPC" panose="020B0604020202020204" pitchFamily="34" charset="-34"/>
              </a:rPr>
              <a:t>ถ้าชุดข้อมูลอยู่ในโปรแกรม </a:t>
            </a:r>
            <a:r>
              <a:rPr lang="en-US" altLang="th-TH" dirty="0">
                <a:latin typeface="FreesiaUPC" panose="020B0604020202020204" pitchFamily="34" charset="-34"/>
                <a:cs typeface="FreesiaUPC" panose="020B0604020202020204" pitchFamily="34" charset="-34"/>
              </a:rPr>
              <a:t>Excel </a:t>
            </a:r>
            <a:r>
              <a:rPr lang="th-TH" altLang="th-TH" dirty="0">
                <a:latin typeface="FreesiaUPC" panose="020B0604020202020204" pitchFamily="34" charset="-34"/>
                <a:cs typeface="FreesiaUPC" panose="020B0604020202020204" pitchFamily="34" charset="-34"/>
              </a:rPr>
              <a:t>ดังรูป</a:t>
            </a:r>
          </a:p>
          <a:p>
            <a:pPr eaLnBrk="1" hangingPunct="1"/>
            <a:r>
              <a:rPr lang="th-TH" altLang="th-TH" dirty="0">
                <a:latin typeface="FreesiaUPC" panose="020B0604020202020204" pitchFamily="34" charset="-34"/>
                <a:cs typeface="FreesiaUPC" panose="020B0604020202020204" pitchFamily="34" charset="-34"/>
              </a:rPr>
              <a:t>คลิกเซลล์ว่างใดๆ ที่ต้องการแสดงค่าเฉลี่ย (ในที่นี้ให้คลิกที่ เซลล์ </a:t>
            </a:r>
            <a:r>
              <a:rPr lang="en-US" altLang="th-TH" dirty="0">
                <a:latin typeface="FreesiaUPC" panose="020B0604020202020204" pitchFamily="34" charset="-34"/>
                <a:cs typeface="FreesiaUPC" panose="020B0604020202020204" pitchFamily="34" charset="-34"/>
              </a:rPr>
              <a:t>A17</a:t>
            </a:r>
            <a:r>
              <a:rPr lang="th-TH" altLang="th-TH" dirty="0">
                <a:latin typeface="FreesiaUPC" panose="020B0604020202020204" pitchFamily="34" charset="-34"/>
                <a:cs typeface="FreesiaUPC" panose="020B0604020202020204" pitchFamily="34" charset="-34"/>
              </a:rPr>
              <a:t>)</a:t>
            </a:r>
            <a:endParaRPr lang="en-US" altLang="th-TH" dirty="0">
              <a:latin typeface="FreesiaUPC" panose="020B0604020202020204" pitchFamily="34" charset="-34"/>
              <a:cs typeface="FreesiaUPC" panose="020B0604020202020204" pitchFamily="34" charset="-34"/>
            </a:endParaRPr>
          </a:p>
          <a:p>
            <a:pPr eaLnBrk="1" hangingPunct="1"/>
            <a:r>
              <a:rPr lang="th-TH" altLang="th-TH" dirty="0">
                <a:latin typeface="FreesiaUPC" panose="020B0604020202020204" pitchFamily="34" charset="-34"/>
                <a:cs typeface="FreesiaUPC" panose="020B0604020202020204" pitchFamily="34" charset="-34"/>
              </a:rPr>
              <a:t>พิมพ์ดังนี้ </a:t>
            </a:r>
            <a:endParaRPr lang="en-US" altLang="th-TH" dirty="0">
              <a:latin typeface="FreesiaUPC" panose="020B0604020202020204" pitchFamily="34" charset="-34"/>
              <a:cs typeface="FreesiaUPC" panose="020B0604020202020204" pitchFamily="34" charset="-34"/>
            </a:endParaRPr>
          </a:p>
          <a:p>
            <a:pPr eaLnBrk="1" hangingPunct="1">
              <a:buFontTx/>
              <a:buNone/>
            </a:pPr>
            <a:r>
              <a:rPr lang="en-US" altLang="th-TH" dirty="0">
                <a:latin typeface="FreesiaUPC" panose="020B0604020202020204" pitchFamily="34" charset="-34"/>
                <a:cs typeface="FreesiaUPC" panose="020B0604020202020204" pitchFamily="34" charset="-34"/>
              </a:rPr>
              <a:t>		=AVERAGE(A1:A16)</a:t>
            </a:r>
          </a:p>
          <a:p>
            <a:pPr eaLnBrk="1" hangingPunct="1">
              <a:buFontTx/>
              <a:buNone/>
            </a:pPr>
            <a:r>
              <a:rPr lang="en-US" altLang="th-TH" i="1" dirty="0">
                <a:latin typeface="FreesiaUPC" panose="020B0604020202020204" pitchFamily="34" charset="-34"/>
                <a:cs typeface="FreesiaUPC" panose="020B0604020202020204" pitchFamily="34" charset="-34"/>
              </a:rPr>
              <a:t>		(</a:t>
            </a:r>
            <a:r>
              <a:rPr lang="th-TH" altLang="th-TH" i="1" dirty="0">
                <a:latin typeface="FreesiaUPC" panose="020B0604020202020204" pitchFamily="34" charset="-34"/>
                <a:cs typeface="FreesiaUPC" panose="020B0604020202020204" pitchFamily="34" charset="-34"/>
              </a:rPr>
              <a:t>หมายความว่า ให้เซลล์นี้แสดงค่าเฉลี่ยของข้อมูลที่อยู่ในพื้นที่ </a:t>
            </a:r>
            <a:r>
              <a:rPr lang="en-US" altLang="th-TH" i="1" dirty="0">
                <a:latin typeface="FreesiaUPC" panose="020B0604020202020204" pitchFamily="34" charset="-34"/>
                <a:cs typeface="FreesiaUPC" panose="020B0604020202020204" pitchFamily="34" charset="-34"/>
              </a:rPr>
              <a:t>A1 </a:t>
            </a:r>
            <a:r>
              <a:rPr lang="th-TH" altLang="th-TH" i="1" dirty="0">
                <a:latin typeface="FreesiaUPC" panose="020B0604020202020204" pitchFamily="34" charset="-34"/>
                <a:cs typeface="FreesiaUPC" panose="020B0604020202020204" pitchFamily="34" charset="-34"/>
              </a:rPr>
              <a:t>ถึง </a:t>
            </a:r>
            <a:r>
              <a:rPr lang="en-US" altLang="th-TH" i="1" dirty="0">
                <a:latin typeface="FreesiaUPC" panose="020B0604020202020204" pitchFamily="34" charset="-34"/>
                <a:cs typeface="FreesiaUPC" panose="020B0604020202020204" pitchFamily="34" charset="-34"/>
              </a:rPr>
              <a:t>A16)</a:t>
            </a:r>
          </a:p>
          <a:p>
            <a:pPr eaLnBrk="1" hangingPunct="1"/>
            <a:r>
              <a:rPr lang="th-TH" altLang="th-TH" dirty="0">
                <a:latin typeface="FreesiaUPC" panose="020B0604020202020204" pitchFamily="34" charset="-34"/>
                <a:cs typeface="FreesiaUPC" panose="020B0604020202020204" pitchFamily="34" charset="-34"/>
              </a:rPr>
              <a:t>เคาะแป้น </a:t>
            </a:r>
            <a:r>
              <a:rPr lang="en-US" altLang="th-TH" dirty="0">
                <a:latin typeface="FreesiaUPC" panose="020B0604020202020204" pitchFamily="34" charset="-34"/>
                <a:cs typeface="FreesiaUPC" panose="020B0604020202020204" pitchFamily="34" charset="-34"/>
              </a:rPr>
              <a:t>Enter </a:t>
            </a:r>
            <a:r>
              <a:rPr lang="th-TH" altLang="th-TH" dirty="0">
                <a:latin typeface="FreesiaUPC" panose="020B0604020202020204" pitchFamily="34" charset="-34"/>
                <a:cs typeface="FreesiaUPC" panose="020B0604020202020204" pitchFamily="34" charset="-34"/>
              </a:rPr>
              <a:t>จะได้ค่าเฉลี่ยปรากฏในเซลล์ </a:t>
            </a:r>
            <a:r>
              <a:rPr lang="en-US" altLang="th-TH" dirty="0">
                <a:latin typeface="FreesiaUPC" panose="020B0604020202020204" pitchFamily="34" charset="-34"/>
                <a:cs typeface="FreesiaUPC" panose="020B0604020202020204" pitchFamily="34" charset="-34"/>
              </a:rPr>
              <a:t>A17</a:t>
            </a:r>
            <a:r>
              <a:rPr lang="th-TH" altLang="th-TH" dirty="0">
                <a:latin typeface="FreesiaUPC" panose="020B0604020202020204" pitchFamily="34" charset="-34"/>
                <a:cs typeface="FreesiaUPC" panose="020B0604020202020204" pitchFamily="34" charset="-34"/>
              </a:rPr>
              <a:t> </a:t>
            </a:r>
            <a:endParaRPr lang="en-US" altLang="th-TH" dirty="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pic>
        <p:nvPicPr>
          <p:cNvPr id="15364" name="Picture 5" descr="Excel_me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9738" y="1125540"/>
            <a:ext cx="1843088" cy="532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5734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54922" y="1125539"/>
            <a:ext cx="5153025" cy="5327651"/>
          </a:xfrm>
        </p:spPr>
        <p:txBody>
          <a:bodyPr>
            <a:noAutofit/>
          </a:bodyPr>
          <a:lstStyle/>
          <a:p>
            <a:pPr eaLnBrk="1" hangingPunct="1">
              <a:buFontTx/>
              <a:buNone/>
            </a:pPr>
            <a:r>
              <a:rPr lang="th-TH" altLang="th-TH" sz="2400" u="sng" dirty="0">
                <a:latin typeface="FreesiaUPC" panose="020B0604020202020204" pitchFamily="34" charset="-34"/>
                <a:cs typeface="FreesiaUPC" panose="020B0604020202020204" pitchFamily="34" charset="-34"/>
              </a:rPr>
              <a:t>การหาค่า</a:t>
            </a:r>
            <a:r>
              <a:rPr lang="en-US" altLang="th-TH" sz="2400" u="sng" dirty="0">
                <a:latin typeface="FreesiaUPC" panose="020B0604020202020204" pitchFamily="34" charset="-34"/>
                <a:cs typeface="FreesiaUPC" panose="020B0604020202020204" pitchFamily="34" charset="-34"/>
              </a:rPr>
              <a:t> Median</a:t>
            </a:r>
          </a:p>
          <a:p>
            <a:pPr eaLnBrk="1" hangingPunct="1"/>
            <a:r>
              <a:rPr lang="th-TH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ถ้าชุดข้อมูลอยู่ในโปรแกรม </a:t>
            </a:r>
            <a:r>
              <a:rPr lang="en-US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Excel </a:t>
            </a:r>
            <a:r>
              <a:rPr lang="th-TH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ดังรูป</a:t>
            </a:r>
          </a:p>
          <a:p>
            <a:pPr eaLnBrk="1" hangingPunct="1"/>
            <a:r>
              <a:rPr lang="th-TH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คลิกเซลล์ว่างใดๆ ที่ต้องการแสดงค่า</a:t>
            </a:r>
            <a:r>
              <a:rPr lang="en-US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 median</a:t>
            </a:r>
            <a:r>
              <a:rPr lang="th-TH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 (ในที่นี้ให้คลิกที่ เซลล์ </a:t>
            </a:r>
            <a:r>
              <a:rPr lang="en-US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A17</a:t>
            </a:r>
            <a:r>
              <a:rPr lang="th-TH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)</a:t>
            </a:r>
            <a:endParaRPr lang="en-US" altLang="th-TH" sz="2400" dirty="0">
              <a:latin typeface="FreesiaUPC" panose="020B0604020202020204" pitchFamily="34" charset="-34"/>
              <a:cs typeface="FreesiaUPC" panose="020B0604020202020204" pitchFamily="34" charset="-34"/>
            </a:endParaRPr>
          </a:p>
          <a:p>
            <a:pPr eaLnBrk="1" hangingPunct="1"/>
            <a:r>
              <a:rPr lang="th-TH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พิมพ์ดังนี้ </a:t>
            </a:r>
            <a:endParaRPr lang="en-US" altLang="th-TH" sz="2400" dirty="0">
              <a:latin typeface="FreesiaUPC" panose="020B0604020202020204" pitchFamily="34" charset="-34"/>
              <a:cs typeface="FreesiaUPC" panose="020B0604020202020204" pitchFamily="34" charset="-34"/>
            </a:endParaRPr>
          </a:p>
          <a:p>
            <a:pPr eaLnBrk="1" hangingPunct="1">
              <a:buFontTx/>
              <a:buNone/>
            </a:pPr>
            <a:r>
              <a:rPr lang="en-US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		=Median(A1:A16)</a:t>
            </a:r>
          </a:p>
          <a:p>
            <a:pPr eaLnBrk="1" hangingPunct="1">
              <a:buFontTx/>
              <a:buNone/>
            </a:pPr>
            <a:r>
              <a:rPr lang="en-US" altLang="th-TH" sz="2400" i="1" dirty="0">
                <a:latin typeface="FreesiaUPC" panose="020B0604020202020204" pitchFamily="34" charset="-34"/>
                <a:cs typeface="FreesiaUPC" panose="020B0604020202020204" pitchFamily="34" charset="-34"/>
              </a:rPr>
              <a:t>		(</a:t>
            </a:r>
            <a:r>
              <a:rPr lang="th-TH" altLang="th-TH" sz="2400" i="1" dirty="0">
                <a:latin typeface="FreesiaUPC" panose="020B0604020202020204" pitchFamily="34" charset="-34"/>
                <a:cs typeface="FreesiaUPC" panose="020B0604020202020204" pitchFamily="34" charset="-34"/>
              </a:rPr>
              <a:t>หมายความว่า ให้เซลล์นี้แสดงค่า </a:t>
            </a:r>
            <a:r>
              <a:rPr lang="en-US" altLang="th-TH" sz="2400" i="1" dirty="0">
                <a:latin typeface="FreesiaUPC" panose="020B0604020202020204" pitchFamily="34" charset="-34"/>
                <a:cs typeface="FreesiaUPC" panose="020B0604020202020204" pitchFamily="34" charset="-34"/>
              </a:rPr>
              <a:t>median </a:t>
            </a:r>
            <a:r>
              <a:rPr lang="th-TH" altLang="th-TH" sz="2400" i="1" dirty="0">
                <a:latin typeface="FreesiaUPC" panose="020B0604020202020204" pitchFamily="34" charset="-34"/>
                <a:cs typeface="FreesiaUPC" panose="020B0604020202020204" pitchFamily="34" charset="-34"/>
              </a:rPr>
              <a:t>ของข้อมูลที่อยู่ในพื้นที่ </a:t>
            </a:r>
            <a:r>
              <a:rPr lang="en-US" altLang="th-TH" sz="2400" i="1" dirty="0">
                <a:latin typeface="FreesiaUPC" panose="020B0604020202020204" pitchFamily="34" charset="-34"/>
                <a:cs typeface="FreesiaUPC" panose="020B0604020202020204" pitchFamily="34" charset="-34"/>
              </a:rPr>
              <a:t>A1 </a:t>
            </a:r>
            <a:r>
              <a:rPr lang="th-TH" altLang="th-TH" sz="2400" i="1" dirty="0">
                <a:latin typeface="FreesiaUPC" panose="020B0604020202020204" pitchFamily="34" charset="-34"/>
                <a:cs typeface="FreesiaUPC" panose="020B0604020202020204" pitchFamily="34" charset="-34"/>
              </a:rPr>
              <a:t>ถึง </a:t>
            </a:r>
            <a:r>
              <a:rPr lang="en-US" altLang="th-TH" sz="2400" i="1" dirty="0">
                <a:latin typeface="FreesiaUPC" panose="020B0604020202020204" pitchFamily="34" charset="-34"/>
                <a:cs typeface="FreesiaUPC" panose="020B0604020202020204" pitchFamily="34" charset="-34"/>
              </a:rPr>
              <a:t>A16)</a:t>
            </a:r>
          </a:p>
          <a:p>
            <a:pPr eaLnBrk="1" hangingPunct="1"/>
            <a:r>
              <a:rPr lang="th-TH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เคาะแป้น </a:t>
            </a:r>
            <a:r>
              <a:rPr lang="en-US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Enter </a:t>
            </a:r>
            <a:r>
              <a:rPr lang="th-TH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จะได้</a:t>
            </a:r>
            <a:r>
              <a:rPr lang="en-US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 median </a:t>
            </a:r>
            <a:r>
              <a:rPr lang="th-TH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ปรากฏในเซลล์ </a:t>
            </a:r>
            <a:r>
              <a:rPr lang="en-US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A17</a:t>
            </a:r>
            <a:r>
              <a:rPr lang="th-TH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 </a:t>
            </a:r>
            <a:endParaRPr lang="en-US" altLang="th-TH" sz="2400" dirty="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pic>
        <p:nvPicPr>
          <p:cNvPr id="16388" name="Picture 5" descr="Excel_M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540"/>
          <a:stretch>
            <a:fillRect/>
          </a:stretch>
        </p:blipFill>
        <p:spPr bwMode="auto">
          <a:xfrm>
            <a:off x="1980011" y="1125542"/>
            <a:ext cx="1533525" cy="539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2" y="365127"/>
            <a:ext cx="5789543" cy="598971"/>
          </a:xfrm>
        </p:spPr>
        <p:txBody>
          <a:bodyPr>
            <a:normAutofit/>
          </a:bodyPr>
          <a:lstStyle/>
          <a:p>
            <a:pPr eaLnBrk="1" hangingPunct="1"/>
            <a:r>
              <a:rPr lang="th-TH" altLang="th-TH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การใช้ </a:t>
            </a:r>
            <a:r>
              <a:rPr lang="en-US" altLang="th-TH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Excel </a:t>
            </a:r>
            <a:r>
              <a:rPr lang="th-TH" altLang="th-TH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คำนวณค่า </a:t>
            </a:r>
            <a:r>
              <a:rPr lang="en-US" altLang="th-TH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Mean, Median</a:t>
            </a:r>
          </a:p>
        </p:txBody>
      </p:sp>
    </p:spTree>
    <p:extLst>
      <p:ext uri="{BB962C8B-B14F-4D97-AF65-F5344CB8AC3E}">
        <p14:creationId xmlns:p14="http://schemas.microsoft.com/office/powerpoint/2010/main" val="218396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ชื่อเรื่อง 1"/>
          <p:cNvSpPr>
            <a:spLocks noGrp="1"/>
          </p:cNvSpPr>
          <p:nvPr>
            <p:ph type="title"/>
          </p:nvPr>
        </p:nvSpPr>
        <p:spPr>
          <a:xfrm>
            <a:off x="1485900" y="228600"/>
            <a:ext cx="6172200" cy="9144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ngsana New" pitchFamily="18" charset="-34"/>
              </a:rPr>
              <a:t>Exposure and Disease</a:t>
            </a:r>
            <a:endParaRPr lang="th-TH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2114551" y="1295403"/>
            <a:ext cx="1543051" cy="119062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</a:rPr>
              <a:t>Exposure</a:t>
            </a:r>
            <a:r>
              <a:rPr lang="th-TH" b="1" dirty="0">
                <a:solidFill>
                  <a:srgbClr val="FF0000"/>
                </a:solidFill>
              </a:rPr>
              <a:t> (ปัจจัย)</a:t>
            </a: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5543551" y="1295403"/>
            <a:ext cx="1543051" cy="119062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</a:rPr>
              <a:t>Disease </a:t>
            </a:r>
          </a:p>
          <a:p>
            <a:pPr algn="ctr">
              <a:defRPr/>
            </a:pPr>
            <a:r>
              <a:rPr lang="th-TH" b="1" dirty="0">
                <a:solidFill>
                  <a:srgbClr val="FF0000"/>
                </a:solidFill>
              </a:rPr>
              <a:t>(โรค)</a:t>
            </a:r>
          </a:p>
        </p:txBody>
      </p:sp>
      <p:sp>
        <p:nvSpPr>
          <p:cNvPr id="6" name="ลูกศรขวา 5"/>
          <p:cNvSpPr/>
          <p:nvPr/>
        </p:nvSpPr>
        <p:spPr>
          <a:xfrm>
            <a:off x="3771900" y="1600200"/>
            <a:ext cx="1600200" cy="304800"/>
          </a:xfrm>
          <a:prstGeom prst="rightArrow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th-TH">
              <a:solidFill>
                <a:schemeClr val="bg1"/>
              </a:solidFill>
            </a:endParaRPr>
          </a:p>
        </p:txBody>
      </p:sp>
      <p:grpSp>
        <p:nvGrpSpPr>
          <p:cNvPr id="45062" name="Group 12"/>
          <p:cNvGrpSpPr>
            <a:grpSpLocks/>
          </p:cNvGrpSpPr>
          <p:nvPr/>
        </p:nvGrpSpPr>
        <p:grpSpPr bwMode="auto">
          <a:xfrm>
            <a:off x="2044997" y="4008440"/>
            <a:ext cx="5634936" cy="415498"/>
            <a:chOff x="1126603" y="4770437"/>
            <a:chExt cx="7513088" cy="415498"/>
          </a:xfrm>
        </p:grpSpPr>
        <p:sp>
          <p:nvSpPr>
            <p:cNvPr id="45075" name="TextBox 18"/>
            <p:cNvSpPr txBox="1">
              <a:spLocks noChangeArrowheads="1"/>
            </p:cNvSpPr>
            <p:nvPr/>
          </p:nvSpPr>
          <p:spPr bwMode="auto">
            <a:xfrm>
              <a:off x="1126603" y="4770437"/>
              <a:ext cx="1490120" cy="415498"/>
            </a:xfrm>
            <a:prstGeom prst="rect">
              <a:avLst/>
            </a:prstGeom>
            <a:noFill/>
            <a:ln w="9525">
              <a:solidFill>
                <a:srgbClr val="C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th-TH" sz="2100" dirty="0">
                  <a:latin typeface="Calibri" pitchFamily="34" charset="0"/>
                  <a:cs typeface="Cordia New" pitchFamily="34" charset="-34"/>
                </a:rPr>
                <a:t>Smoking</a:t>
              </a:r>
              <a:endParaRPr lang="th-TH" altLang="th-TH" sz="2100" dirty="0">
                <a:latin typeface="Calibri" pitchFamily="34" charset="0"/>
                <a:cs typeface="Cordia New" pitchFamily="34" charset="-34"/>
              </a:endParaRPr>
            </a:p>
          </p:txBody>
        </p:sp>
        <p:sp>
          <p:nvSpPr>
            <p:cNvPr id="45076" name="TextBox 18"/>
            <p:cNvSpPr txBox="1">
              <a:spLocks noChangeArrowheads="1"/>
            </p:cNvSpPr>
            <p:nvPr/>
          </p:nvSpPr>
          <p:spPr bwMode="auto">
            <a:xfrm>
              <a:off x="4984238" y="4770437"/>
              <a:ext cx="3655453" cy="415498"/>
            </a:xfrm>
            <a:prstGeom prst="rect">
              <a:avLst/>
            </a:prstGeom>
            <a:noFill/>
            <a:ln w="9525">
              <a:solidFill>
                <a:srgbClr val="C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th-TH" sz="2100" dirty="0">
                  <a:latin typeface="Calibri" pitchFamily="34" charset="0"/>
                  <a:cs typeface="Cordia New" pitchFamily="34" charset="-34"/>
                </a:rPr>
                <a:t>Coronary Heart disease</a:t>
              </a:r>
              <a:endParaRPr lang="th-TH" altLang="th-TH" sz="2100" dirty="0">
                <a:latin typeface="Calibri" pitchFamily="34" charset="0"/>
                <a:cs typeface="Cordia New" pitchFamily="34" charset="-34"/>
              </a:endParaRPr>
            </a:p>
          </p:txBody>
        </p:sp>
        <p:sp>
          <p:nvSpPr>
            <p:cNvPr id="9" name="ลูกศรขวา 5"/>
            <p:cNvSpPr/>
            <p:nvPr/>
          </p:nvSpPr>
          <p:spPr>
            <a:xfrm>
              <a:off x="2833794" y="4922837"/>
              <a:ext cx="2043069" cy="182562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th-TH" sz="2700">
                <a:solidFill>
                  <a:schemeClr val="bg1"/>
                </a:solidFill>
              </a:endParaRP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1257303" y="5002221"/>
            <a:ext cx="6538587" cy="441884"/>
            <a:chOff x="368457" y="5698865"/>
            <a:chExt cx="8718730" cy="440833"/>
          </a:xfrm>
        </p:grpSpPr>
        <p:sp>
          <p:nvSpPr>
            <p:cNvPr id="45072" name="TextBox 18"/>
            <p:cNvSpPr txBox="1">
              <a:spLocks noChangeArrowheads="1"/>
            </p:cNvSpPr>
            <p:nvPr/>
          </p:nvSpPr>
          <p:spPr bwMode="auto">
            <a:xfrm>
              <a:off x="368457" y="5698865"/>
              <a:ext cx="4419913" cy="414510"/>
            </a:xfrm>
            <a:prstGeom prst="rect">
              <a:avLst/>
            </a:prstGeom>
            <a:noFill/>
            <a:ln w="9525">
              <a:solidFill>
                <a:srgbClr val="C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th-TH" sz="2100" dirty="0">
                  <a:latin typeface="Calibri" pitchFamily="34" charset="0"/>
                  <a:cs typeface="Cordia New" pitchFamily="34" charset="-34"/>
                </a:rPr>
                <a:t>Live in North-eastern Region</a:t>
              </a:r>
              <a:endParaRPr lang="th-TH" altLang="th-TH" sz="2100" dirty="0">
                <a:latin typeface="Calibri" pitchFamily="34" charset="0"/>
                <a:cs typeface="Cordia New" pitchFamily="34" charset="-34"/>
              </a:endParaRPr>
            </a:p>
          </p:txBody>
        </p:sp>
        <p:sp>
          <p:nvSpPr>
            <p:cNvPr id="45073" name="TextBox 18"/>
            <p:cNvSpPr txBox="1">
              <a:spLocks noChangeArrowheads="1"/>
            </p:cNvSpPr>
            <p:nvPr/>
          </p:nvSpPr>
          <p:spPr bwMode="auto">
            <a:xfrm>
              <a:off x="7138396" y="5725188"/>
              <a:ext cx="1948791" cy="414510"/>
            </a:xfrm>
            <a:prstGeom prst="rect">
              <a:avLst/>
            </a:prstGeom>
            <a:noFill/>
            <a:ln w="9525">
              <a:solidFill>
                <a:srgbClr val="C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th-TH" sz="2100" dirty="0">
                  <a:latin typeface="Calibri" pitchFamily="34" charset="0"/>
                  <a:cs typeface="Cordia New" pitchFamily="34" charset="-34"/>
                </a:rPr>
                <a:t>Renal stone</a:t>
              </a:r>
              <a:endParaRPr lang="th-TH" altLang="th-TH" sz="2100" dirty="0">
                <a:latin typeface="Calibri" pitchFamily="34" charset="0"/>
                <a:cs typeface="Cordia New" pitchFamily="34" charset="-34"/>
              </a:endParaRPr>
            </a:p>
          </p:txBody>
        </p:sp>
        <p:sp>
          <p:nvSpPr>
            <p:cNvPr id="12" name="ลูกศรขวา 5"/>
            <p:cNvSpPr/>
            <p:nvPr/>
          </p:nvSpPr>
          <p:spPr>
            <a:xfrm>
              <a:off x="5169397" y="5877826"/>
              <a:ext cx="1762824" cy="152038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th-TH" sz="2700">
                <a:solidFill>
                  <a:schemeClr val="bg1"/>
                </a:solidFill>
              </a:endParaRPr>
            </a:p>
          </p:txBody>
        </p:sp>
      </p:grpSp>
      <p:grpSp>
        <p:nvGrpSpPr>
          <p:cNvPr id="45064" name="Group 13"/>
          <p:cNvGrpSpPr>
            <a:grpSpLocks/>
          </p:cNvGrpSpPr>
          <p:nvPr/>
        </p:nvGrpSpPr>
        <p:grpSpPr bwMode="auto">
          <a:xfrm>
            <a:off x="1794776" y="6019798"/>
            <a:ext cx="5587235" cy="415498"/>
            <a:chOff x="698553" y="4770437"/>
            <a:chExt cx="7448910" cy="414979"/>
          </a:xfrm>
        </p:grpSpPr>
        <p:sp>
          <p:nvSpPr>
            <p:cNvPr id="45069" name="TextBox 18"/>
            <p:cNvSpPr txBox="1">
              <a:spLocks noChangeArrowheads="1"/>
            </p:cNvSpPr>
            <p:nvPr/>
          </p:nvSpPr>
          <p:spPr bwMode="auto">
            <a:xfrm>
              <a:off x="698553" y="4770437"/>
              <a:ext cx="2346223" cy="414979"/>
            </a:xfrm>
            <a:prstGeom prst="rect">
              <a:avLst/>
            </a:prstGeom>
            <a:noFill/>
            <a:ln w="9525">
              <a:solidFill>
                <a:srgbClr val="C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th-TH" sz="2100" dirty="0">
                  <a:latin typeface="Calibri" pitchFamily="34" charset="0"/>
                  <a:cs typeface="Cordia New" pitchFamily="34" charset="-34"/>
                </a:rPr>
                <a:t>Winter season</a:t>
              </a:r>
              <a:endParaRPr lang="th-TH" altLang="th-TH" sz="2100" dirty="0">
                <a:latin typeface="Calibri" pitchFamily="34" charset="0"/>
                <a:cs typeface="Cordia New" pitchFamily="34" charset="-34"/>
              </a:endParaRPr>
            </a:p>
          </p:txBody>
        </p:sp>
        <p:sp>
          <p:nvSpPr>
            <p:cNvPr id="45070" name="TextBox 18"/>
            <p:cNvSpPr txBox="1">
              <a:spLocks noChangeArrowheads="1"/>
            </p:cNvSpPr>
            <p:nvPr/>
          </p:nvSpPr>
          <p:spPr bwMode="auto">
            <a:xfrm>
              <a:off x="5476482" y="4770437"/>
              <a:ext cx="2670981" cy="414979"/>
            </a:xfrm>
            <a:prstGeom prst="rect">
              <a:avLst/>
            </a:prstGeom>
            <a:noFill/>
            <a:ln w="9525">
              <a:solidFill>
                <a:srgbClr val="C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th-TH" sz="2100" dirty="0">
                  <a:latin typeface="Calibri" pitchFamily="34" charset="0"/>
                  <a:cs typeface="Cordia New" pitchFamily="34" charset="-34"/>
                </a:rPr>
                <a:t>Asthmatic attack</a:t>
              </a:r>
              <a:endParaRPr lang="th-TH" altLang="th-TH" sz="2100" dirty="0">
                <a:latin typeface="Calibri" pitchFamily="34" charset="0"/>
                <a:cs typeface="Cordia New" pitchFamily="34" charset="-34"/>
              </a:endParaRPr>
            </a:p>
          </p:txBody>
        </p:sp>
        <p:sp>
          <p:nvSpPr>
            <p:cNvPr id="17" name="ลูกศรขวา 5"/>
            <p:cNvSpPr/>
            <p:nvPr/>
          </p:nvSpPr>
          <p:spPr>
            <a:xfrm>
              <a:off x="3258268" y="4922646"/>
              <a:ext cx="2133390" cy="152209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th-TH" sz="2700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Group 13"/>
          <p:cNvGrpSpPr>
            <a:grpSpLocks/>
          </p:cNvGrpSpPr>
          <p:nvPr/>
        </p:nvGrpSpPr>
        <p:grpSpPr bwMode="auto">
          <a:xfrm>
            <a:off x="2319695" y="2993404"/>
            <a:ext cx="4571295" cy="415501"/>
            <a:chOff x="1630901" y="5725180"/>
            <a:chExt cx="6095160" cy="414991"/>
          </a:xfrm>
        </p:grpSpPr>
        <p:sp>
          <p:nvSpPr>
            <p:cNvPr id="45066" name="TextBox 18"/>
            <p:cNvSpPr txBox="1">
              <a:spLocks noChangeArrowheads="1"/>
            </p:cNvSpPr>
            <p:nvPr/>
          </p:nvSpPr>
          <p:spPr bwMode="auto">
            <a:xfrm>
              <a:off x="1630901" y="5725180"/>
              <a:ext cx="798951" cy="414988"/>
            </a:xfrm>
            <a:prstGeom prst="rect">
              <a:avLst/>
            </a:prstGeom>
            <a:noFill/>
            <a:ln w="9525">
              <a:solidFill>
                <a:srgbClr val="C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th-TH" sz="2100" dirty="0">
                  <a:latin typeface="Calibri" pitchFamily="34" charset="0"/>
                  <a:cs typeface="Cordia New" pitchFamily="34" charset="-34"/>
                </a:rPr>
                <a:t>Age</a:t>
              </a:r>
              <a:endParaRPr lang="th-TH" altLang="th-TH" sz="2100" dirty="0">
                <a:latin typeface="Calibri" pitchFamily="34" charset="0"/>
                <a:cs typeface="Cordia New" pitchFamily="34" charset="-34"/>
              </a:endParaRPr>
            </a:p>
          </p:txBody>
        </p:sp>
        <p:sp>
          <p:nvSpPr>
            <p:cNvPr id="45067" name="TextBox 18"/>
            <p:cNvSpPr txBox="1">
              <a:spLocks noChangeArrowheads="1"/>
            </p:cNvSpPr>
            <p:nvPr/>
          </p:nvSpPr>
          <p:spPr bwMode="auto">
            <a:xfrm>
              <a:off x="6391914" y="5725183"/>
              <a:ext cx="1334147" cy="414988"/>
            </a:xfrm>
            <a:prstGeom prst="rect">
              <a:avLst/>
            </a:prstGeom>
            <a:noFill/>
            <a:ln w="9525">
              <a:solidFill>
                <a:srgbClr val="C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Angsana New" pitchFamily="18" charset="-34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th-TH" sz="2100" dirty="0">
                  <a:latin typeface="Calibri" pitchFamily="34" charset="0"/>
                  <a:cs typeface="Cordia New" pitchFamily="34" charset="-34"/>
                </a:rPr>
                <a:t>Rubella</a:t>
              </a:r>
              <a:endParaRPr lang="th-TH" altLang="th-TH" sz="2100" dirty="0">
                <a:latin typeface="Calibri" pitchFamily="34" charset="0"/>
                <a:cs typeface="Cordia New" pitchFamily="34" charset="-34"/>
              </a:endParaRPr>
            </a:p>
          </p:txBody>
        </p:sp>
        <p:sp>
          <p:nvSpPr>
            <p:cNvPr id="21" name="ลูกศรขวา 5"/>
            <p:cNvSpPr/>
            <p:nvPr/>
          </p:nvSpPr>
          <p:spPr>
            <a:xfrm>
              <a:off x="2971885" y="5877393"/>
              <a:ext cx="3186163" cy="152213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th-TH" sz="270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59596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6" name="Text Box 4"/>
          <p:cNvSpPr txBox="1">
            <a:spLocks noChangeArrowheads="1"/>
          </p:cNvSpPr>
          <p:nvPr/>
        </p:nvSpPr>
        <p:spPr bwMode="auto">
          <a:xfrm>
            <a:off x="4517232" y="444501"/>
            <a:ext cx="454819" cy="499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th-TH" altLang="th-TH" b="1" dirty="0">
                <a:solidFill>
                  <a:srgbClr val="3333CC"/>
                </a:solidFill>
                <a:latin typeface="Angsana New" panose="02020603050405020304" pitchFamily="18" charset="-34"/>
              </a:rPr>
              <a:t>1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h-TH" altLang="th-TH" b="1" dirty="0">
                <a:solidFill>
                  <a:srgbClr val="3333CC"/>
                </a:solidFill>
                <a:latin typeface="Angsana New" panose="02020603050405020304" pitchFamily="18" charset="-34"/>
              </a:rPr>
              <a:t>2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h-TH" altLang="th-TH" b="1" dirty="0">
                <a:solidFill>
                  <a:srgbClr val="3333CC"/>
                </a:solidFill>
                <a:latin typeface="Angsana New" panose="02020603050405020304" pitchFamily="18" charset="-34"/>
              </a:rPr>
              <a:t>3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h-TH" altLang="th-TH" b="1" dirty="0">
                <a:solidFill>
                  <a:srgbClr val="3333CC"/>
                </a:solidFill>
                <a:latin typeface="Angsana New" panose="02020603050405020304" pitchFamily="18" charset="-34"/>
              </a:rPr>
              <a:t>4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h-TH" altLang="th-TH" b="1" dirty="0">
                <a:solidFill>
                  <a:srgbClr val="3333CC"/>
                </a:solidFill>
                <a:latin typeface="Angsana New" panose="02020603050405020304" pitchFamily="18" charset="-34"/>
              </a:rPr>
              <a:t>5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h-TH" altLang="th-TH" b="1" dirty="0">
                <a:solidFill>
                  <a:srgbClr val="3333CC"/>
                </a:solidFill>
                <a:latin typeface="Angsana New" panose="02020603050405020304" pitchFamily="18" charset="-34"/>
              </a:rPr>
              <a:t>6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h-TH" altLang="th-TH" b="1" dirty="0">
                <a:solidFill>
                  <a:srgbClr val="3333CC"/>
                </a:solidFill>
                <a:latin typeface="Angsana New" panose="02020603050405020304" pitchFamily="18" charset="-34"/>
              </a:rPr>
              <a:t>7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h-TH" altLang="th-TH" b="1" dirty="0">
                <a:solidFill>
                  <a:srgbClr val="3333CC"/>
                </a:solidFill>
                <a:latin typeface="Angsana New" panose="02020603050405020304" pitchFamily="18" charset="-34"/>
              </a:rPr>
              <a:t>8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h-TH" altLang="th-TH" b="1" dirty="0">
                <a:solidFill>
                  <a:srgbClr val="3333CC"/>
                </a:solidFill>
                <a:latin typeface="Angsana New" panose="02020603050405020304" pitchFamily="18" charset="-34"/>
              </a:rPr>
              <a:t>9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h-TH" altLang="th-TH" b="1" dirty="0">
                <a:solidFill>
                  <a:srgbClr val="3333CC"/>
                </a:solidFill>
                <a:latin typeface="Angsana New" panose="02020603050405020304" pitchFamily="18" charset="-34"/>
              </a:rPr>
              <a:t>10</a:t>
            </a:r>
          </a:p>
        </p:txBody>
      </p:sp>
      <p:sp>
        <p:nvSpPr>
          <p:cNvPr id="136197" name="Text Box 5"/>
          <p:cNvSpPr txBox="1">
            <a:spLocks noChangeArrowheads="1"/>
          </p:cNvSpPr>
          <p:nvPr/>
        </p:nvSpPr>
        <p:spPr bwMode="auto">
          <a:xfrm>
            <a:off x="3257550" y="5902327"/>
            <a:ext cx="758862" cy="530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th-TH" sz="3000" b="1">
                <a:solidFill>
                  <a:srgbClr val="3333CC"/>
                </a:solidFill>
                <a:latin typeface="Angsana New" panose="02020603050405020304" pitchFamily="18" charset="-34"/>
              </a:rPr>
              <a:t>Mean</a:t>
            </a:r>
            <a:endParaRPr lang="th-TH" altLang="th-TH" sz="3000" b="1">
              <a:solidFill>
                <a:srgbClr val="3333CC"/>
              </a:solidFill>
              <a:latin typeface="Angsana New" panose="02020603050405020304" pitchFamily="18" charset="-34"/>
            </a:endParaRPr>
          </a:p>
        </p:txBody>
      </p:sp>
      <p:sp>
        <p:nvSpPr>
          <p:cNvPr id="136198" name="Text Box 6"/>
          <p:cNvSpPr txBox="1">
            <a:spLocks noChangeArrowheads="1"/>
          </p:cNvSpPr>
          <p:nvPr/>
        </p:nvSpPr>
        <p:spPr bwMode="auto">
          <a:xfrm>
            <a:off x="3200402" y="5292727"/>
            <a:ext cx="970458" cy="530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th-TH" sz="3000" b="1">
                <a:solidFill>
                  <a:srgbClr val="3333CC"/>
                </a:solidFill>
                <a:latin typeface="Angsana New" panose="02020603050405020304" pitchFamily="18" charset="-34"/>
              </a:rPr>
              <a:t>Median</a:t>
            </a:r>
            <a:endParaRPr lang="th-TH" altLang="th-TH" sz="3000" b="1">
              <a:solidFill>
                <a:srgbClr val="3333CC"/>
              </a:solidFill>
              <a:latin typeface="Angsana New" panose="02020603050405020304" pitchFamily="18" charset="-34"/>
            </a:endParaRPr>
          </a:p>
        </p:txBody>
      </p:sp>
      <p:sp>
        <p:nvSpPr>
          <p:cNvPr id="136199" name="Text Box 7"/>
          <p:cNvSpPr txBox="1">
            <a:spLocks noChangeArrowheads="1"/>
          </p:cNvSpPr>
          <p:nvPr/>
        </p:nvSpPr>
        <p:spPr bwMode="auto">
          <a:xfrm>
            <a:off x="4572001" y="5334002"/>
            <a:ext cx="473870" cy="530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th-TH" altLang="th-TH" sz="3000" b="1">
                <a:solidFill>
                  <a:srgbClr val="3333CC"/>
                </a:solidFill>
                <a:latin typeface="Angsana New" panose="02020603050405020304" pitchFamily="18" charset="-34"/>
              </a:rPr>
              <a:t>5.5</a:t>
            </a:r>
          </a:p>
        </p:txBody>
      </p:sp>
      <p:sp>
        <p:nvSpPr>
          <p:cNvPr id="136200" name="Text Box 8"/>
          <p:cNvSpPr txBox="1">
            <a:spLocks noChangeArrowheads="1"/>
          </p:cNvSpPr>
          <p:nvPr/>
        </p:nvSpPr>
        <p:spPr bwMode="auto">
          <a:xfrm>
            <a:off x="5314953" y="444501"/>
            <a:ext cx="556023" cy="499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th-TH" altLang="th-TH" b="1">
                <a:solidFill>
                  <a:srgbClr val="3333CC"/>
                </a:solidFill>
                <a:latin typeface="Angsana New" panose="02020603050405020304" pitchFamily="18" charset="-34"/>
              </a:rPr>
              <a:t>1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h-TH" altLang="th-TH" b="1">
                <a:solidFill>
                  <a:srgbClr val="3333CC"/>
                </a:solidFill>
                <a:latin typeface="Angsana New" panose="02020603050405020304" pitchFamily="18" charset="-34"/>
              </a:rPr>
              <a:t>2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h-TH" altLang="th-TH" b="1">
                <a:solidFill>
                  <a:srgbClr val="3333CC"/>
                </a:solidFill>
                <a:latin typeface="Angsana New" panose="02020603050405020304" pitchFamily="18" charset="-34"/>
              </a:rPr>
              <a:t>3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h-TH" altLang="th-TH" b="1">
                <a:solidFill>
                  <a:srgbClr val="3333CC"/>
                </a:solidFill>
                <a:latin typeface="Angsana New" panose="02020603050405020304" pitchFamily="18" charset="-34"/>
              </a:rPr>
              <a:t>4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h-TH" altLang="th-TH" b="1">
                <a:solidFill>
                  <a:srgbClr val="3333CC"/>
                </a:solidFill>
                <a:latin typeface="Angsana New" panose="02020603050405020304" pitchFamily="18" charset="-34"/>
              </a:rPr>
              <a:t>5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h-TH" altLang="th-TH" b="1">
                <a:solidFill>
                  <a:srgbClr val="3333CC"/>
                </a:solidFill>
                <a:latin typeface="Angsana New" panose="02020603050405020304" pitchFamily="18" charset="-34"/>
              </a:rPr>
              <a:t>6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h-TH" altLang="th-TH" b="1">
                <a:solidFill>
                  <a:srgbClr val="3333CC"/>
                </a:solidFill>
                <a:latin typeface="Angsana New" panose="02020603050405020304" pitchFamily="18" charset="-34"/>
              </a:rPr>
              <a:t>7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h-TH" altLang="th-TH" b="1">
                <a:solidFill>
                  <a:srgbClr val="3333CC"/>
                </a:solidFill>
                <a:latin typeface="Angsana New" panose="02020603050405020304" pitchFamily="18" charset="-34"/>
              </a:rPr>
              <a:t>8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h-TH" altLang="th-TH" b="1">
                <a:solidFill>
                  <a:srgbClr val="3333CC"/>
                </a:solidFill>
                <a:latin typeface="Angsana New" panose="02020603050405020304" pitchFamily="18" charset="-34"/>
              </a:rPr>
              <a:t>9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h-TH" altLang="th-TH" b="1">
                <a:solidFill>
                  <a:srgbClr val="3333CC"/>
                </a:solidFill>
                <a:latin typeface="Angsana New" panose="02020603050405020304" pitchFamily="18" charset="-34"/>
              </a:rPr>
              <a:t>100</a:t>
            </a:r>
          </a:p>
        </p:txBody>
      </p:sp>
      <p:sp>
        <p:nvSpPr>
          <p:cNvPr id="136201" name="Text Box 9"/>
          <p:cNvSpPr txBox="1">
            <a:spLocks noChangeArrowheads="1"/>
          </p:cNvSpPr>
          <p:nvPr/>
        </p:nvSpPr>
        <p:spPr bwMode="auto">
          <a:xfrm>
            <a:off x="5314953" y="5486404"/>
            <a:ext cx="492919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r">
              <a:lnSpc>
                <a:spcPct val="60000"/>
              </a:lnSpc>
              <a:spcBef>
                <a:spcPct val="50000"/>
              </a:spcBef>
              <a:buFontTx/>
              <a:buNone/>
            </a:pPr>
            <a:r>
              <a:rPr lang="th-TH" altLang="th-TH" sz="3000" b="1">
                <a:solidFill>
                  <a:srgbClr val="3333CC"/>
                </a:solidFill>
                <a:latin typeface="Angsana New" panose="02020603050405020304" pitchFamily="18" charset="-34"/>
              </a:rPr>
              <a:t>5.5</a:t>
            </a:r>
          </a:p>
        </p:txBody>
      </p:sp>
      <p:sp>
        <p:nvSpPr>
          <p:cNvPr id="136202" name="Text Box 10"/>
          <p:cNvSpPr txBox="1">
            <a:spLocks noChangeArrowheads="1"/>
          </p:cNvSpPr>
          <p:nvPr/>
        </p:nvSpPr>
        <p:spPr bwMode="auto">
          <a:xfrm>
            <a:off x="6151911" y="444501"/>
            <a:ext cx="683520" cy="499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th-TH" altLang="th-TH" b="1">
                <a:solidFill>
                  <a:srgbClr val="3333CC"/>
                </a:solidFill>
                <a:latin typeface="Angsana New" panose="02020603050405020304" pitchFamily="18" charset="-34"/>
              </a:rPr>
              <a:t>1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h-TH" altLang="th-TH" b="1">
                <a:solidFill>
                  <a:srgbClr val="3333CC"/>
                </a:solidFill>
                <a:latin typeface="Angsana New" panose="02020603050405020304" pitchFamily="18" charset="-34"/>
              </a:rPr>
              <a:t>2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h-TH" altLang="th-TH" b="1">
                <a:solidFill>
                  <a:srgbClr val="3333CC"/>
                </a:solidFill>
                <a:latin typeface="Angsana New" panose="02020603050405020304" pitchFamily="18" charset="-34"/>
              </a:rPr>
              <a:t>3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h-TH" altLang="th-TH" b="1">
                <a:solidFill>
                  <a:srgbClr val="3333CC"/>
                </a:solidFill>
                <a:latin typeface="Angsana New" panose="02020603050405020304" pitchFamily="18" charset="-34"/>
              </a:rPr>
              <a:t>4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h-TH" altLang="th-TH" b="1">
                <a:solidFill>
                  <a:srgbClr val="3333CC"/>
                </a:solidFill>
                <a:latin typeface="Angsana New" panose="02020603050405020304" pitchFamily="18" charset="-34"/>
              </a:rPr>
              <a:t>5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h-TH" altLang="th-TH" b="1">
                <a:solidFill>
                  <a:srgbClr val="3333CC"/>
                </a:solidFill>
                <a:latin typeface="Angsana New" panose="02020603050405020304" pitchFamily="18" charset="-34"/>
              </a:rPr>
              <a:t>6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h-TH" altLang="th-TH" b="1">
                <a:solidFill>
                  <a:srgbClr val="3333CC"/>
                </a:solidFill>
                <a:latin typeface="Angsana New" panose="02020603050405020304" pitchFamily="18" charset="-34"/>
              </a:rPr>
              <a:t>7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h-TH" altLang="th-TH" b="1">
                <a:solidFill>
                  <a:srgbClr val="3333CC"/>
                </a:solidFill>
                <a:latin typeface="Angsana New" panose="02020603050405020304" pitchFamily="18" charset="-34"/>
              </a:rPr>
              <a:t>8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h-TH" altLang="th-TH" b="1">
                <a:solidFill>
                  <a:srgbClr val="3333CC"/>
                </a:solidFill>
                <a:latin typeface="Angsana New" panose="02020603050405020304" pitchFamily="18" charset="-34"/>
              </a:rPr>
              <a:t>9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h-TH" altLang="th-TH" b="1">
                <a:solidFill>
                  <a:srgbClr val="3333CC"/>
                </a:solidFill>
                <a:latin typeface="Angsana New" panose="02020603050405020304" pitchFamily="18" charset="-34"/>
              </a:rPr>
              <a:t>100</a:t>
            </a:r>
            <a:r>
              <a:rPr lang="en-US" altLang="th-TH" b="1">
                <a:solidFill>
                  <a:srgbClr val="3333CC"/>
                </a:solidFill>
                <a:latin typeface="Angsana New" panose="02020603050405020304" pitchFamily="18" charset="-34"/>
              </a:rPr>
              <a:t>0</a:t>
            </a:r>
            <a:endParaRPr lang="th-TH" altLang="th-TH" b="1">
              <a:solidFill>
                <a:srgbClr val="3333CC"/>
              </a:solidFill>
              <a:latin typeface="Angsana New" panose="02020603050405020304" pitchFamily="18" charset="-34"/>
            </a:endParaRPr>
          </a:p>
        </p:txBody>
      </p:sp>
      <p:sp>
        <p:nvSpPr>
          <p:cNvPr id="136203" name="Text Box 11"/>
          <p:cNvSpPr txBox="1">
            <a:spLocks noChangeArrowheads="1"/>
          </p:cNvSpPr>
          <p:nvPr/>
        </p:nvSpPr>
        <p:spPr bwMode="auto">
          <a:xfrm>
            <a:off x="6057901" y="5480053"/>
            <a:ext cx="628651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r">
              <a:lnSpc>
                <a:spcPct val="60000"/>
              </a:lnSpc>
              <a:spcBef>
                <a:spcPct val="50000"/>
              </a:spcBef>
              <a:buFontTx/>
              <a:buNone/>
            </a:pPr>
            <a:r>
              <a:rPr lang="th-TH" altLang="th-TH" sz="3000" b="1">
                <a:solidFill>
                  <a:srgbClr val="3333CC"/>
                </a:solidFill>
                <a:latin typeface="Angsana New" panose="02020603050405020304" pitchFamily="18" charset="-34"/>
              </a:rPr>
              <a:t>5.5</a:t>
            </a:r>
          </a:p>
        </p:txBody>
      </p:sp>
      <p:sp>
        <p:nvSpPr>
          <p:cNvPr id="82954" name="Text Box 12"/>
          <p:cNvSpPr txBox="1">
            <a:spLocks noChangeArrowheads="1"/>
          </p:cNvSpPr>
          <p:nvPr/>
        </p:nvSpPr>
        <p:spPr bwMode="auto">
          <a:xfrm>
            <a:off x="1371602" y="685802"/>
            <a:ext cx="2800351" cy="992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h-TH" altLang="th-TH" sz="3000" b="1">
                <a:solidFill>
                  <a:srgbClr val="3333CC"/>
                </a:solidFill>
                <a:latin typeface="Comic Sans MS" panose="030F0702030302020204" pitchFamily="66" charset="0"/>
              </a:rPr>
              <a:t>ทำไมจึงนิยมใช้ค่า </a:t>
            </a:r>
            <a:r>
              <a:rPr lang="en-US" altLang="th-TH" sz="3000" b="1">
                <a:solidFill>
                  <a:srgbClr val="3333CC"/>
                </a:solidFill>
                <a:latin typeface="Comic Sans MS" panose="030F0702030302020204" pitchFamily="66" charset="0"/>
              </a:rPr>
              <a:t>Median</a:t>
            </a:r>
            <a:r>
              <a:rPr lang="th-TH" altLang="th-TH" sz="3000" b="1">
                <a:solidFill>
                  <a:srgbClr val="3333CC"/>
                </a:solidFill>
                <a:latin typeface="Comic Sans MS" panose="030F0702030302020204" pitchFamily="66" charset="0"/>
              </a:rPr>
              <a:t> ???</a:t>
            </a:r>
          </a:p>
        </p:txBody>
      </p:sp>
      <p:sp>
        <p:nvSpPr>
          <p:cNvPr id="136205" name="Text Box 13"/>
          <p:cNvSpPr txBox="1">
            <a:spLocks noChangeArrowheads="1"/>
          </p:cNvSpPr>
          <p:nvPr/>
        </p:nvSpPr>
        <p:spPr bwMode="auto">
          <a:xfrm>
            <a:off x="4514853" y="6092829"/>
            <a:ext cx="492919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r">
              <a:lnSpc>
                <a:spcPct val="60000"/>
              </a:lnSpc>
              <a:spcBef>
                <a:spcPct val="50000"/>
              </a:spcBef>
              <a:buFontTx/>
              <a:buNone/>
            </a:pPr>
            <a:r>
              <a:rPr lang="th-TH" altLang="th-TH" sz="3000" b="1">
                <a:solidFill>
                  <a:srgbClr val="3333CC"/>
                </a:solidFill>
                <a:latin typeface="Angsana New" panose="02020603050405020304" pitchFamily="18" charset="-34"/>
              </a:rPr>
              <a:t>5.5</a:t>
            </a:r>
          </a:p>
        </p:txBody>
      </p:sp>
      <p:sp>
        <p:nvSpPr>
          <p:cNvPr id="136206" name="Text Box 14"/>
          <p:cNvSpPr txBox="1">
            <a:spLocks noChangeArrowheads="1"/>
          </p:cNvSpPr>
          <p:nvPr/>
        </p:nvSpPr>
        <p:spPr bwMode="auto">
          <a:xfrm>
            <a:off x="5086351" y="6096003"/>
            <a:ext cx="742951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r">
              <a:lnSpc>
                <a:spcPct val="60000"/>
              </a:lnSpc>
              <a:spcBef>
                <a:spcPct val="50000"/>
              </a:spcBef>
              <a:buFontTx/>
              <a:buNone/>
            </a:pPr>
            <a:r>
              <a:rPr lang="en-US" altLang="th-TH" sz="3000" b="1">
                <a:solidFill>
                  <a:srgbClr val="3333CC"/>
                </a:solidFill>
                <a:latin typeface="Angsana New" panose="02020603050405020304" pitchFamily="18" charset="-34"/>
              </a:rPr>
              <a:t>14</a:t>
            </a:r>
            <a:r>
              <a:rPr lang="th-TH" altLang="th-TH" sz="3000" b="1">
                <a:solidFill>
                  <a:srgbClr val="3333CC"/>
                </a:solidFill>
                <a:latin typeface="Angsana New" panose="02020603050405020304" pitchFamily="18" charset="-34"/>
              </a:rPr>
              <a:t>.5</a:t>
            </a:r>
          </a:p>
        </p:txBody>
      </p:sp>
      <p:sp>
        <p:nvSpPr>
          <p:cNvPr id="136207" name="Text Box 15"/>
          <p:cNvSpPr txBox="1">
            <a:spLocks noChangeArrowheads="1"/>
          </p:cNvSpPr>
          <p:nvPr/>
        </p:nvSpPr>
        <p:spPr bwMode="auto">
          <a:xfrm>
            <a:off x="5943601" y="6096003"/>
            <a:ext cx="857251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r">
              <a:lnSpc>
                <a:spcPct val="60000"/>
              </a:lnSpc>
              <a:spcBef>
                <a:spcPct val="50000"/>
              </a:spcBef>
              <a:buFontTx/>
              <a:buNone/>
            </a:pPr>
            <a:r>
              <a:rPr lang="en-US" altLang="th-TH" sz="3000" b="1">
                <a:solidFill>
                  <a:srgbClr val="3333CC"/>
                </a:solidFill>
                <a:latin typeface="Angsana New" panose="02020603050405020304" pitchFamily="18" charset="-34"/>
              </a:rPr>
              <a:t>104</a:t>
            </a:r>
            <a:r>
              <a:rPr lang="th-TH" altLang="th-TH" sz="3000" b="1">
                <a:solidFill>
                  <a:srgbClr val="3333CC"/>
                </a:solidFill>
                <a:latin typeface="Angsana New" panose="02020603050405020304" pitchFamily="18" charset="-34"/>
              </a:rPr>
              <a:t>.5</a:t>
            </a:r>
          </a:p>
        </p:txBody>
      </p:sp>
      <p:sp>
        <p:nvSpPr>
          <p:cNvPr id="82958" name="Text Box 16"/>
          <p:cNvSpPr txBox="1">
            <a:spLocks noChangeArrowheads="1"/>
          </p:cNvSpPr>
          <p:nvPr/>
        </p:nvSpPr>
        <p:spPr bwMode="auto">
          <a:xfrm>
            <a:off x="1600201" y="2133602"/>
            <a:ext cx="2000251" cy="284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th-TH" altLang="th-TH" sz="1400">
              <a:solidFill>
                <a:srgbClr val="3333CC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7061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6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6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500"/>
                                        <p:tgtEl>
                                          <p:spTgt spid="136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500"/>
                                        <p:tgtEl>
                                          <p:spTgt spid="136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36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36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500"/>
                                        <p:tgtEl>
                                          <p:spTgt spid="13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36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36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7" dur="500"/>
                                        <p:tgtEl>
                                          <p:spTgt spid="136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6" grpId="0"/>
      <p:bldP spid="136197" grpId="0"/>
      <p:bldP spid="136198" grpId="0"/>
      <p:bldP spid="136199" grpId="0"/>
      <p:bldP spid="136200" grpId="0"/>
      <p:bldP spid="136201" grpId="0"/>
      <p:bldP spid="136202" grpId="0"/>
      <p:bldP spid="136203" grpId="0"/>
      <p:bldP spid="136205" grpId="0"/>
      <p:bldP spid="136206" grpId="0"/>
      <p:bldP spid="136207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710538" y="365129"/>
            <a:ext cx="2464904" cy="718240"/>
          </a:xfrm>
        </p:spPr>
        <p:txBody>
          <a:bodyPr/>
          <a:lstStyle/>
          <a:p>
            <a:pPr eaLnBrk="1" hangingPunct="1"/>
            <a:r>
              <a:rPr lang="en-US" altLang="th-TH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Mode </a:t>
            </a:r>
            <a:r>
              <a:rPr lang="th-TH" altLang="th-TH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ฐานนิยม</a:t>
            </a:r>
            <a:endParaRPr lang="en-US" altLang="th-TH" b="1" i="1" u="sng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2" y="1219338"/>
            <a:ext cx="7886700" cy="5857323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คือค่าที่มีความถี่สูงที่สุด หรือค่าที่ซ้ำกันมากที่สุด</a:t>
            </a:r>
            <a:endParaRPr lang="en-US" sz="2400" dirty="0">
              <a:latin typeface="FreesiaUPC" panose="020B0604020202020204" pitchFamily="34" charset="-34"/>
              <a:cs typeface="FreesiaUPC" panose="020B0604020202020204" pitchFamily="34" charset="-34"/>
            </a:endParaRPr>
          </a:p>
          <a:p>
            <a:pPr>
              <a:defRPr/>
            </a:pPr>
            <a:r>
              <a:rPr 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เช่น ระยะฟักตัว โรค ก. ในเด็ก </a:t>
            </a:r>
            <a:r>
              <a:rPr lang="en-US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9 </a:t>
            </a:r>
            <a:r>
              <a:rPr 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คน เป็นดังนี้</a:t>
            </a:r>
          </a:p>
          <a:p>
            <a:pPr>
              <a:buNone/>
              <a:defRPr/>
            </a:pPr>
            <a:r>
              <a:rPr 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	</a:t>
            </a:r>
            <a:r>
              <a:rPr lang="en-US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3, 4, 5, 5, 6, 7, 7, 7, 8</a:t>
            </a:r>
          </a:p>
          <a:p>
            <a:pPr>
              <a:buNone/>
              <a:defRPr/>
            </a:pPr>
            <a:r>
              <a:rPr lang="en-US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		Mode = 7 </a:t>
            </a:r>
            <a:r>
              <a:rPr 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(เป็นค่าที่ซ้ำกันมากที่สุด)</a:t>
            </a:r>
          </a:p>
          <a:p>
            <a:pPr>
              <a:defRPr/>
            </a:pPr>
            <a:r>
              <a:rPr 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จงหาค่า </a:t>
            </a:r>
            <a:r>
              <a:rPr lang="en-US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mode </a:t>
            </a:r>
            <a:r>
              <a:rPr 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ของจำนวนเงินของผู้เข้าอบรม </a:t>
            </a:r>
            <a:r>
              <a:rPr lang="en-US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16 </a:t>
            </a:r>
            <a:r>
              <a:rPr 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คน ดังนี้</a:t>
            </a:r>
          </a:p>
          <a:p>
            <a:pPr>
              <a:buNone/>
              <a:defRPr/>
            </a:pPr>
            <a:r>
              <a:rPr 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	</a:t>
            </a:r>
            <a:r>
              <a:rPr lang="en-US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1, 1, 2, 3, 5, </a:t>
            </a:r>
            <a:r>
              <a:rPr lang="en-US" sz="2400" u="sng" dirty="0">
                <a:latin typeface="FreesiaUPC" panose="020B0604020202020204" pitchFamily="34" charset="-34"/>
                <a:cs typeface="FreesiaUPC" panose="020B0604020202020204" pitchFamily="34" charset="-34"/>
              </a:rPr>
              <a:t>6, 6</a:t>
            </a:r>
            <a:r>
              <a:rPr lang="en-US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, 7, 93, </a:t>
            </a:r>
            <a:r>
              <a:rPr lang="en-US" sz="2400" u="sng" dirty="0">
                <a:latin typeface="FreesiaUPC" panose="020B0604020202020204" pitchFamily="34" charset="-34"/>
                <a:cs typeface="FreesiaUPC" panose="020B0604020202020204" pitchFamily="34" charset="-34"/>
              </a:rPr>
              <a:t>94, 94</a:t>
            </a:r>
            <a:r>
              <a:rPr lang="en-US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, 95, 97, </a:t>
            </a:r>
            <a:r>
              <a:rPr lang="en-US" sz="2400" u="sng" dirty="0">
                <a:latin typeface="FreesiaUPC" panose="020B0604020202020204" pitchFamily="34" charset="-34"/>
                <a:cs typeface="FreesiaUPC" panose="020B0604020202020204" pitchFamily="34" charset="-34"/>
              </a:rPr>
              <a:t>98,</a:t>
            </a:r>
            <a:r>
              <a:rPr lang="th-TH" sz="2400" u="sng" dirty="0">
                <a:latin typeface="FreesiaUPC" panose="020B0604020202020204" pitchFamily="34" charset="-34"/>
                <a:cs typeface="FreesiaUPC" panose="020B0604020202020204" pitchFamily="34" charset="-34"/>
              </a:rPr>
              <a:t> </a:t>
            </a:r>
            <a:r>
              <a:rPr lang="en-US" sz="2400" u="sng" dirty="0">
                <a:latin typeface="FreesiaUPC" panose="020B0604020202020204" pitchFamily="34" charset="-34"/>
                <a:cs typeface="FreesiaUPC" panose="020B0604020202020204" pitchFamily="34" charset="-34"/>
              </a:rPr>
              <a:t>98</a:t>
            </a:r>
            <a:r>
              <a:rPr lang="en-US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, 100</a:t>
            </a:r>
            <a:endParaRPr lang="th-TH" sz="2400" dirty="0">
              <a:latin typeface="FreesiaUPC" panose="020B0604020202020204" pitchFamily="34" charset="-34"/>
              <a:cs typeface="FreesiaUPC" panose="020B0604020202020204" pitchFamily="34" charset="-34"/>
            </a:endParaRPr>
          </a:p>
          <a:p>
            <a:pPr>
              <a:buNone/>
              <a:defRPr/>
            </a:pPr>
            <a:r>
              <a:rPr 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		ตอบ ....................................................</a:t>
            </a:r>
          </a:p>
          <a:p>
            <a:pPr>
              <a:defRPr/>
            </a:pPr>
            <a:r>
              <a:rPr 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จงหาค่า </a:t>
            </a:r>
            <a:r>
              <a:rPr lang="en-US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mode </a:t>
            </a:r>
            <a:r>
              <a:rPr 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ของตัวเลขชุดนี้</a:t>
            </a:r>
          </a:p>
          <a:p>
            <a:pPr marL="0" indent="0">
              <a:buNone/>
              <a:defRPr/>
            </a:pPr>
            <a:r>
              <a:rPr lang="en-US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  1, 2, 3, 5, 6, 7, 93, 94, 95, 97, 98, 100 </a:t>
            </a:r>
            <a:r>
              <a:rPr 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     ตอบ ...................................</a:t>
            </a:r>
          </a:p>
          <a:p>
            <a:pPr marL="0" indent="0">
              <a:buNone/>
              <a:defRPr/>
            </a:pPr>
            <a:endParaRPr lang="th-TH" sz="2400" dirty="0">
              <a:latin typeface="FreesiaUPC" panose="020B0604020202020204" pitchFamily="34" charset="-34"/>
              <a:cs typeface="FreesiaUPC" panose="020B0604020202020204" pitchFamily="34" charset="-34"/>
            </a:endParaRPr>
          </a:p>
          <a:p>
            <a:pPr>
              <a:defRPr/>
            </a:pPr>
            <a:endParaRPr lang="th-TH" sz="2400" dirty="0">
              <a:latin typeface="FreesiaUPC" panose="020B0604020202020204" pitchFamily="34" charset="-34"/>
              <a:cs typeface="FreesiaUPC" panose="020B0604020202020204" pitchFamily="34" charset="-34"/>
            </a:endParaRPr>
          </a:p>
          <a:p>
            <a:pPr>
              <a:defRPr/>
            </a:pPr>
            <a:endParaRPr lang="en-US" sz="2400" dirty="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2" name="12-Point Star 1"/>
          <p:cNvSpPr/>
          <p:nvPr/>
        </p:nvSpPr>
        <p:spPr>
          <a:xfrm>
            <a:off x="5985842" y="724249"/>
            <a:ext cx="2872409" cy="2872409"/>
          </a:xfrm>
          <a:prstGeom prst="star12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>
              <a:spcBef>
                <a:spcPct val="0"/>
              </a:spcBef>
            </a:pPr>
            <a:r>
              <a:rPr lang="th-TH" altLang="th-TH" b="1" smtClean="0">
                <a:solidFill>
                  <a:srgbClr val="3333CC"/>
                </a:solidFill>
              </a:rPr>
              <a:t>นิยมใช้ในการทำโพล , โหวตเลือกตั้ง  เป็นการนับซ้ำๆ</a:t>
            </a:r>
            <a:endParaRPr lang="th-TH" altLang="th-TH" b="1" dirty="0">
              <a:solidFill>
                <a:srgbClr val="33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87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h-TH" sz="27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Comparison of Mean, Median, Mode</a:t>
            </a:r>
          </a:p>
        </p:txBody>
      </p:sp>
      <p:pic>
        <p:nvPicPr>
          <p:cNvPr id="74755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484316"/>
            <a:ext cx="7383439" cy="4766470"/>
          </a:xfrm>
          <a:prstGeom prst="rect">
            <a:avLst/>
          </a:prstGeom>
          <a:noFill/>
          <a:ln w="317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475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39A7C7C-BF39-4F94-88FB-07C74A7DBD18}" type="slidenum">
              <a:rPr lang="en-US" altLang="th-TH" sz="9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52</a:t>
            </a:fld>
            <a:endParaRPr lang="en-US" altLang="th-TH" sz="9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07596" y="4071938"/>
            <a:ext cx="1928812" cy="500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hangingPunct="1">
              <a:defRPr/>
            </a:pPr>
            <a:r>
              <a:rPr lang="en-US" dirty="0"/>
              <a:t>Mean = Median</a:t>
            </a:r>
          </a:p>
        </p:txBody>
      </p:sp>
      <p:sp>
        <p:nvSpPr>
          <p:cNvPr id="7" name="Rectangle 6"/>
          <p:cNvSpPr/>
          <p:nvPr/>
        </p:nvSpPr>
        <p:spPr>
          <a:xfrm>
            <a:off x="1058077" y="5772946"/>
            <a:ext cx="1928812" cy="500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hangingPunct="1">
              <a:defRPr/>
            </a:pPr>
            <a:r>
              <a:rPr lang="en-US" dirty="0"/>
              <a:t>Mean &gt; Median</a:t>
            </a:r>
          </a:p>
        </p:txBody>
      </p:sp>
      <p:sp>
        <p:nvSpPr>
          <p:cNvPr id="8" name="Rectangle 7"/>
          <p:cNvSpPr/>
          <p:nvPr/>
        </p:nvSpPr>
        <p:spPr>
          <a:xfrm>
            <a:off x="6252649" y="5750722"/>
            <a:ext cx="1928812" cy="500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hangingPunct="1">
              <a:defRPr/>
            </a:pPr>
            <a:r>
              <a:rPr lang="en-US" dirty="0"/>
              <a:t>Mean &lt; Median</a:t>
            </a:r>
          </a:p>
        </p:txBody>
      </p:sp>
      <p:cxnSp>
        <p:nvCxnSpPr>
          <p:cNvPr id="10" name="Straight Connector 9"/>
          <p:cNvCxnSpPr/>
          <p:nvPr/>
        </p:nvCxnSpPr>
        <p:spPr>
          <a:xfrm rot="5400000" flipH="1" flipV="1">
            <a:off x="3750471" y="2607469"/>
            <a:ext cx="164306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930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>
          <a:xfrm>
            <a:off x="1120451" y="151810"/>
            <a:ext cx="6590533" cy="1143000"/>
          </a:xfrm>
        </p:spPr>
        <p:txBody>
          <a:bodyPr>
            <a:normAutofit/>
          </a:bodyPr>
          <a:lstStyle/>
          <a:p>
            <a:r>
              <a:rPr lang="en-US" altLang="th-TH" sz="36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Comparison of Mean, Median, Mode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9709393"/>
              </p:ext>
            </p:extLst>
          </p:nvPr>
        </p:nvGraphicFramePr>
        <p:xfrm>
          <a:off x="368490" y="1204417"/>
          <a:ext cx="8352429" cy="5430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1748"/>
                <a:gridCol w="1794465"/>
                <a:gridCol w="2088108"/>
                <a:gridCol w="2088108"/>
              </a:tblGrid>
              <a:tr h="1068719"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Mean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Median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Mode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06792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For qualitative  variable</a:t>
                      </a:r>
                      <a:endParaRPr lang="en-US" sz="2000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NO</a:t>
                      </a:r>
                      <a:endParaRPr lang="en-US" sz="2000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NO</a:t>
                      </a:r>
                      <a:endParaRPr lang="en-US" sz="2000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YES</a:t>
                      </a:r>
                      <a:endParaRPr lang="en-US" sz="2000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17284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Only one per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 data set</a:t>
                      </a:r>
                      <a:endParaRPr lang="en-US" sz="2000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YES</a:t>
                      </a:r>
                      <a:endParaRPr lang="en-US" sz="2000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YES</a:t>
                      </a:r>
                      <a:endParaRPr lang="en-US" sz="2000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NO</a:t>
                      </a:r>
                      <a:endParaRPr lang="en-US" sz="2000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111766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Not influenced by extremes</a:t>
                      </a:r>
                      <a:endParaRPr lang="en-US" sz="2000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NO</a:t>
                      </a:r>
                      <a:endParaRPr lang="en-US" sz="2000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YES</a:t>
                      </a:r>
                      <a:endParaRPr lang="en-US" sz="2000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YES</a:t>
                      </a:r>
                      <a:endParaRPr lang="en-US" sz="2000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25895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Mathematical properties</a:t>
                      </a:r>
                      <a:endParaRPr lang="en-US" sz="2000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YES</a:t>
                      </a:r>
                      <a:endParaRPr lang="en-US" sz="2000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NO</a:t>
                      </a:r>
                      <a:endParaRPr lang="en-US" sz="2000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NO</a:t>
                      </a:r>
                      <a:endParaRPr lang="en-US" sz="2000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5803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8DAA9E7-C0DF-402C-B81A-FC3604B20A3E}" type="slidenum">
              <a:rPr lang="en-US" altLang="th-TH" sz="9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53</a:t>
            </a:fld>
            <a:endParaRPr lang="en-US" altLang="th-TH" sz="9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56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h-TH" altLang="th-TH" sz="54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การกระจาย </a:t>
            </a:r>
            <a:r>
              <a:rPr lang="en-US" altLang="th-TH" sz="54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/>
            </a:r>
            <a:br>
              <a:rPr lang="en-US" altLang="th-TH" sz="54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</a:br>
            <a:r>
              <a:rPr lang="en-US" altLang="th-TH" sz="54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Spread</a:t>
            </a:r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A877E07-BB35-4D7B-94EE-4269D238B5DA}" type="slidenum">
              <a:rPr lang="en-US" altLang="th-TH" sz="9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54</a:t>
            </a:fld>
            <a:endParaRPr lang="en-US" altLang="th-TH" sz="9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85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lIns="69056" tIns="34529" rIns="69056" bIns="34529" rtlCol="0" anchor="ctr">
            <a:normAutofit/>
          </a:bodyPr>
          <a:lstStyle/>
          <a:p>
            <a:pPr eaLnBrk="1" hangingPunct="1"/>
            <a:r>
              <a:rPr lang="en-US" altLang="th-TH" sz="3000" b="1" dirty="0">
                <a:solidFill>
                  <a:srgbClr val="C00000"/>
                </a:solidFill>
              </a:rPr>
              <a:t>Central Tendency Is Not Enough!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2" y="1371600"/>
            <a:ext cx="4933951" cy="5105400"/>
          </a:xfrm>
        </p:spPr>
        <p:txBody>
          <a:bodyPr vert="horz" lIns="69056" tIns="34529" rIns="69056" bIns="34529" rtlCol="0">
            <a:normAutofit/>
          </a:bodyPr>
          <a:lstStyle/>
          <a:p>
            <a:pPr eaLnBrk="1" hangingPunct="1"/>
            <a:r>
              <a:rPr lang="th-TH" altLang="th-TH" dirty="0">
                <a:cs typeface="Tahoma" panose="020B0604030504040204" pitchFamily="34" charset="0"/>
              </a:rPr>
              <a:t>ข้อมูลคะแนนสอบของนักเรียนสองกลุ่ม</a:t>
            </a:r>
            <a:endParaRPr lang="en-US" altLang="th-TH" dirty="0">
              <a:cs typeface="Tahoma" panose="020B0604030504040204" pitchFamily="34" charset="0"/>
            </a:endParaRPr>
          </a:p>
          <a:p>
            <a:pPr eaLnBrk="1" hangingPunct="1"/>
            <a:r>
              <a:rPr lang="th-TH" altLang="th-TH" dirty="0">
                <a:latin typeface="Tahoma" panose="020B0604030504040204" pitchFamily="34" charset="0"/>
                <a:cs typeface="Tahoma" panose="020B0604030504040204" pitchFamily="34" charset="0"/>
              </a:rPr>
              <a:t>ข้อมูลสองชุดดังกล่าวแม้จะมีค่ากลางเท่ากัน แต่มีสิ่งอื่นที่ต่างกันอย่างชัดเจน</a:t>
            </a:r>
            <a:endParaRPr lang="en-US" altLang="th-TH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th-TH" altLang="th-TH" dirty="0">
                <a:cs typeface="Tahoma" panose="020B0604030504040204" pitchFamily="34" charset="0"/>
              </a:rPr>
              <a:t>ทั้งสองกลุ่มมี </a:t>
            </a:r>
            <a:r>
              <a:rPr lang="en-US" altLang="th-TH" dirty="0">
                <a:cs typeface="Tahoma" panose="020B0604030504040204" pitchFamily="34" charset="0"/>
              </a:rPr>
              <a:t>mean = 36</a:t>
            </a:r>
          </a:p>
          <a:p>
            <a:pPr eaLnBrk="1" hangingPunct="1"/>
            <a:r>
              <a:rPr lang="th-TH" altLang="th-TH" dirty="0">
                <a:cs typeface="Tahoma" panose="020B0604030504040204" pitchFamily="34" charset="0"/>
              </a:rPr>
              <a:t>แต่กลุ่มที่ </a:t>
            </a:r>
            <a:r>
              <a:rPr lang="en-US" altLang="th-TH" dirty="0">
                <a:cs typeface="Tahoma" panose="020B0604030504040204" pitchFamily="34" charset="0"/>
              </a:rPr>
              <a:t>1 </a:t>
            </a:r>
            <a:r>
              <a:rPr lang="th-TH" altLang="th-TH" dirty="0">
                <a:cs typeface="Tahoma" panose="020B0604030504040204" pitchFamily="34" charset="0"/>
              </a:rPr>
              <a:t>มีการกระจายของข้อมูลมากกว่า</a:t>
            </a:r>
            <a:endParaRPr lang="el-GR" altLang="th-TH" dirty="0">
              <a:cs typeface="Tahoma" panose="020B060403050404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260790"/>
              </p:ext>
            </p:extLst>
          </p:nvPr>
        </p:nvGraphicFramePr>
        <p:xfrm>
          <a:off x="5860916" y="1101208"/>
          <a:ext cx="1857376" cy="51977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88"/>
                <a:gridCol w="928688"/>
              </a:tblGrid>
              <a:tr h="1197293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กลุ่ม</a:t>
                      </a:r>
                      <a:r>
                        <a:rPr lang="en-US" sz="2400" b="1" dirty="0" smtClean="0"/>
                        <a:t> 1</a:t>
                      </a:r>
                      <a:endParaRPr lang="en-US" sz="2400" b="1" dirty="0"/>
                    </a:p>
                  </a:txBody>
                  <a:tcPr marL="68582" marR="685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กลุ่ม</a:t>
                      </a:r>
                      <a:r>
                        <a:rPr lang="en-US" sz="2400" b="1" dirty="0" smtClean="0"/>
                        <a:t> 2</a:t>
                      </a:r>
                      <a:endParaRPr lang="en-US" sz="2400" b="1" dirty="0"/>
                    </a:p>
                  </a:txBody>
                  <a:tcPr marL="68582" marR="68582"/>
                </a:tc>
              </a:tr>
              <a:tr h="50006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22</a:t>
                      </a:r>
                      <a:endParaRPr lang="en-US" sz="2400" b="1" dirty="0"/>
                    </a:p>
                  </a:txBody>
                  <a:tcPr marL="68582" marR="685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32</a:t>
                      </a:r>
                      <a:endParaRPr lang="en-US" sz="2400" b="1" dirty="0"/>
                    </a:p>
                  </a:txBody>
                  <a:tcPr marL="68582" marR="68582"/>
                </a:tc>
              </a:tr>
              <a:tr h="50006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24</a:t>
                      </a:r>
                      <a:endParaRPr lang="en-US" sz="2400" b="1" dirty="0"/>
                    </a:p>
                  </a:txBody>
                  <a:tcPr marL="68582" marR="685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33</a:t>
                      </a:r>
                      <a:endParaRPr lang="en-US" sz="2400" b="1" dirty="0"/>
                    </a:p>
                  </a:txBody>
                  <a:tcPr marL="68582" marR="68582"/>
                </a:tc>
              </a:tr>
              <a:tr h="50006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28</a:t>
                      </a:r>
                      <a:endParaRPr lang="en-US" sz="2400" b="1" dirty="0"/>
                    </a:p>
                  </a:txBody>
                  <a:tcPr marL="68582" marR="685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34</a:t>
                      </a:r>
                      <a:endParaRPr lang="en-US" sz="2400" b="1" dirty="0"/>
                    </a:p>
                  </a:txBody>
                  <a:tcPr marL="68582" marR="68582"/>
                </a:tc>
              </a:tr>
              <a:tr h="50006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32</a:t>
                      </a:r>
                      <a:endParaRPr lang="en-US" sz="2400" b="1" dirty="0"/>
                    </a:p>
                  </a:txBody>
                  <a:tcPr marL="68582" marR="685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36</a:t>
                      </a:r>
                      <a:endParaRPr lang="en-US" sz="2400" b="1" dirty="0"/>
                    </a:p>
                  </a:txBody>
                  <a:tcPr marL="68582" marR="68582"/>
                </a:tc>
              </a:tr>
              <a:tr h="50006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36</a:t>
                      </a:r>
                      <a:endParaRPr lang="en-US" sz="2400" b="1" dirty="0"/>
                    </a:p>
                  </a:txBody>
                  <a:tcPr marL="68582" marR="685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36</a:t>
                      </a:r>
                      <a:endParaRPr lang="en-US" sz="2400" b="1" dirty="0"/>
                    </a:p>
                  </a:txBody>
                  <a:tcPr marL="68582" marR="68582"/>
                </a:tc>
              </a:tr>
              <a:tr h="50006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38</a:t>
                      </a:r>
                      <a:endParaRPr lang="en-US" sz="2400" b="1" dirty="0"/>
                    </a:p>
                  </a:txBody>
                  <a:tcPr marL="68582" marR="685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38</a:t>
                      </a:r>
                      <a:endParaRPr lang="en-US" sz="2400" b="1" dirty="0"/>
                    </a:p>
                  </a:txBody>
                  <a:tcPr marL="68582" marR="68582"/>
                </a:tc>
              </a:tr>
              <a:tr h="50006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42</a:t>
                      </a:r>
                      <a:endParaRPr lang="en-US" sz="2400" b="1" dirty="0"/>
                    </a:p>
                  </a:txBody>
                  <a:tcPr marL="68582" marR="685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39</a:t>
                      </a:r>
                      <a:endParaRPr lang="en-US" sz="2400" b="1" dirty="0"/>
                    </a:p>
                  </a:txBody>
                  <a:tcPr marL="68582" marR="68582"/>
                </a:tc>
              </a:tr>
              <a:tr h="50006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68</a:t>
                      </a:r>
                      <a:endParaRPr lang="en-US" sz="2400" b="1" dirty="0"/>
                    </a:p>
                  </a:txBody>
                  <a:tcPr marL="68582" marR="685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40</a:t>
                      </a:r>
                      <a:endParaRPr lang="en-US" sz="2400" b="1" dirty="0"/>
                    </a:p>
                  </a:txBody>
                  <a:tcPr marL="68582" marR="68582"/>
                </a:tc>
              </a:tr>
            </a:tbl>
          </a:graphicData>
        </a:graphic>
      </p:graphicFrame>
      <p:sp>
        <p:nvSpPr>
          <p:cNvPr id="77860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057900" y="6245225"/>
            <a:ext cx="1600200" cy="47625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A416856-1625-402B-8B1E-A2700CB145EE}" type="slidenum">
              <a:rPr lang="en-US" altLang="th-TH" sz="9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55</a:t>
            </a:fld>
            <a:endParaRPr lang="en-US" altLang="th-TH" sz="9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5687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278297" y="385005"/>
            <a:ext cx="3829051" cy="71824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th-TH" sz="36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Range: </a:t>
            </a:r>
            <a:r>
              <a:rPr lang="th-TH" altLang="th-TH" sz="36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พิสัย</a:t>
            </a:r>
            <a:endParaRPr lang="en-US" altLang="th-TH" sz="3600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6876" y="1500119"/>
            <a:ext cx="4927324" cy="5181600"/>
          </a:xfrm>
        </p:spPr>
        <p:txBody>
          <a:bodyPr/>
          <a:lstStyle/>
          <a:p>
            <a:pPr eaLnBrk="1" hangingPunct="1"/>
            <a:r>
              <a:rPr lang="en-US" altLang="th-TH" dirty="0"/>
              <a:t>Range = maximum – minimum</a:t>
            </a:r>
          </a:p>
          <a:p>
            <a:pPr eaLnBrk="1" hangingPunct="1"/>
            <a:r>
              <a:rPr lang="en-US" altLang="th-TH" dirty="0"/>
              <a:t>Illustrative example:</a:t>
            </a:r>
          </a:p>
          <a:p>
            <a:pPr lvl="1" eaLnBrk="1" hangingPunct="1">
              <a:buFontTx/>
              <a:buNone/>
            </a:pPr>
            <a:r>
              <a:rPr lang="th-TH" altLang="th-TH" dirty="0" smtClean="0"/>
              <a:t>กลุ่ม</a:t>
            </a:r>
            <a:r>
              <a:rPr lang="en-US" altLang="th-TH" dirty="0" smtClean="0"/>
              <a:t> 1 range = 68 – 22 = 46</a:t>
            </a:r>
          </a:p>
          <a:p>
            <a:pPr lvl="1" eaLnBrk="1" hangingPunct="1">
              <a:buFontTx/>
              <a:buNone/>
            </a:pPr>
            <a:r>
              <a:rPr lang="th-TH" altLang="th-TH" dirty="0" smtClean="0"/>
              <a:t>กลุ่ม</a:t>
            </a:r>
            <a:r>
              <a:rPr lang="en-US" altLang="th-TH" dirty="0" smtClean="0"/>
              <a:t> 2 range = 40 – 32 = 8 </a:t>
            </a:r>
          </a:p>
          <a:p>
            <a:pPr eaLnBrk="1" hangingPunct="1"/>
            <a:r>
              <a:rPr lang="en-US" altLang="th-TH" dirty="0"/>
              <a:t>Range </a:t>
            </a:r>
            <a:r>
              <a:rPr lang="th-TH" altLang="th-TH" dirty="0"/>
              <a:t>ได้รับอิทธิพลจาก</a:t>
            </a:r>
            <a:r>
              <a:rPr lang="en-US" altLang="th-TH" dirty="0"/>
              <a:t> extreme observations </a:t>
            </a:r>
            <a:endParaRPr lang="th-TH" altLang="th-TH" dirty="0"/>
          </a:p>
          <a:p>
            <a:pPr eaLnBrk="1" hangingPunct="1"/>
            <a:r>
              <a:rPr lang="th-TH" altLang="th-TH" dirty="0"/>
              <a:t>ดังนั้นจึงไม่เพียงพอ หากต้องการแสดงการกระจายโดยบอกแต่ </a:t>
            </a:r>
            <a:r>
              <a:rPr lang="en-US" altLang="th-TH" dirty="0"/>
              <a:t>Range </a:t>
            </a:r>
            <a:r>
              <a:rPr lang="th-TH" altLang="th-TH" dirty="0"/>
              <a:t>อย่างเดียว</a:t>
            </a:r>
            <a:endParaRPr lang="en-US" altLang="th-TH" dirty="0"/>
          </a:p>
        </p:txBody>
      </p:sp>
      <p:sp>
        <p:nvSpPr>
          <p:cNvPr id="7987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A08BB7B-D3DC-4F2F-9BDC-1A8F33292954}" type="slidenum">
              <a:rPr lang="en-US" altLang="th-TH" sz="9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56</a:t>
            </a:fld>
            <a:endParaRPr lang="en-US" altLang="th-TH" sz="9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6279984"/>
              </p:ext>
            </p:extLst>
          </p:nvPr>
        </p:nvGraphicFramePr>
        <p:xfrm>
          <a:off x="6338217" y="1220031"/>
          <a:ext cx="1857376" cy="51977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88"/>
                <a:gridCol w="928688"/>
              </a:tblGrid>
              <a:tr h="1197293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กลุ่ม</a:t>
                      </a:r>
                      <a:r>
                        <a:rPr lang="en-US" sz="2400" b="1" dirty="0" smtClean="0"/>
                        <a:t> 1</a:t>
                      </a:r>
                      <a:endParaRPr lang="en-US" sz="2400" b="1" dirty="0"/>
                    </a:p>
                  </a:txBody>
                  <a:tcPr marL="68582" marR="685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กลุ่ม</a:t>
                      </a:r>
                      <a:r>
                        <a:rPr lang="en-US" sz="2400" b="1" dirty="0" smtClean="0"/>
                        <a:t> 2</a:t>
                      </a:r>
                      <a:endParaRPr lang="en-US" sz="2400" b="1" dirty="0"/>
                    </a:p>
                  </a:txBody>
                  <a:tcPr marL="68582" marR="68582"/>
                </a:tc>
              </a:tr>
              <a:tr h="50006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22</a:t>
                      </a:r>
                      <a:endParaRPr lang="en-US" sz="2400" b="1" dirty="0"/>
                    </a:p>
                  </a:txBody>
                  <a:tcPr marL="68582" marR="685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32</a:t>
                      </a:r>
                      <a:endParaRPr lang="en-US" sz="2400" b="1" dirty="0"/>
                    </a:p>
                  </a:txBody>
                  <a:tcPr marL="68582" marR="68582"/>
                </a:tc>
              </a:tr>
              <a:tr h="50006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24</a:t>
                      </a:r>
                      <a:endParaRPr lang="en-US" sz="2400" b="1" dirty="0"/>
                    </a:p>
                  </a:txBody>
                  <a:tcPr marL="68582" marR="685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33</a:t>
                      </a:r>
                      <a:endParaRPr lang="en-US" sz="2400" b="1" dirty="0"/>
                    </a:p>
                  </a:txBody>
                  <a:tcPr marL="68582" marR="68582"/>
                </a:tc>
              </a:tr>
              <a:tr h="50006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28</a:t>
                      </a:r>
                      <a:endParaRPr lang="en-US" sz="2400" b="1" dirty="0"/>
                    </a:p>
                  </a:txBody>
                  <a:tcPr marL="68582" marR="685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34</a:t>
                      </a:r>
                      <a:endParaRPr lang="en-US" sz="2400" b="1" dirty="0"/>
                    </a:p>
                  </a:txBody>
                  <a:tcPr marL="68582" marR="68582"/>
                </a:tc>
              </a:tr>
              <a:tr h="50006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32</a:t>
                      </a:r>
                      <a:endParaRPr lang="en-US" sz="2400" b="1" dirty="0"/>
                    </a:p>
                  </a:txBody>
                  <a:tcPr marL="68582" marR="685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36</a:t>
                      </a:r>
                      <a:endParaRPr lang="en-US" sz="2400" b="1" dirty="0"/>
                    </a:p>
                  </a:txBody>
                  <a:tcPr marL="68582" marR="68582"/>
                </a:tc>
              </a:tr>
              <a:tr h="50006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36</a:t>
                      </a:r>
                      <a:endParaRPr lang="en-US" sz="2400" b="1" dirty="0"/>
                    </a:p>
                  </a:txBody>
                  <a:tcPr marL="68582" marR="685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36</a:t>
                      </a:r>
                      <a:endParaRPr lang="en-US" sz="2400" b="1" dirty="0"/>
                    </a:p>
                  </a:txBody>
                  <a:tcPr marL="68582" marR="68582"/>
                </a:tc>
              </a:tr>
              <a:tr h="50006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38</a:t>
                      </a:r>
                      <a:endParaRPr lang="en-US" sz="2400" b="1" dirty="0"/>
                    </a:p>
                  </a:txBody>
                  <a:tcPr marL="68582" marR="685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38</a:t>
                      </a:r>
                      <a:endParaRPr lang="en-US" sz="2400" b="1" dirty="0"/>
                    </a:p>
                  </a:txBody>
                  <a:tcPr marL="68582" marR="68582"/>
                </a:tc>
              </a:tr>
              <a:tr h="50006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42</a:t>
                      </a:r>
                      <a:endParaRPr lang="en-US" sz="2400" b="1" dirty="0"/>
                    </a:p>
                  </a:txBody>
                  <a:tcPr marL="68582" marR="685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39</a:t>
                      </a:r>
                      <a:endParaRPr lang="en-US" sz="2400" b="1" dirty="0"/>
                    </a:p>
                  </a:txBody>
                  <a:tcPr marL="68582" marR="68582"/>
                </a:tc>
              </a:tr>
              <a:tr h="50006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68</a:t>
                      </a:r>
                      <a:endParaRPr lang="en-US" sz="2400" b="1" dirty="0"/>
                    </a:p>
                  </a:txBody>
                  <a:tcPr marL="68582" marR="685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40</a:t>
                      </a:r>
                      <a:endParaRPr lang="en-US" sz="2400" b="1" dirty="0"/>
                    </a:p>
                  </a:txBody>
                  <a:tcPr marL="68582" marR="68582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0043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1" y="365127"/>
            <a:ext cx="5580823" cy="827571"/>
          </a:xfrm>
        </p:spPr>
        <p:txBody>
          <a:bodyPr vert="horz" lIns="69056" tIns="34529" rIns="69056" bIns="34529" rtlCol="0" anchor="ctr">
            <a:normAutofit/>
          </a:bodyPr>
          <a:lstStyle/>
          <a:p>
            <a:pPr eaLnBrk="1" hangingPunct="1"/>
            <a:r>
              <a:rPr lang="en-US" altLang="th-TH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Interquartile Range (IQR): </a:t>
            </a:r>
            <a:r>
              <a:rPr lang="th-TH" altLang="th-TH" b="1" i="1" u="sng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พิสัยค</a:t>
            </a:r>
            <a:r>
              <a:rPr lang="th-TH" altLang="th-TH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วอ</a:t>
            </a:r>
            <a:r>
              <a:rPr lang="th-TH" altLang="th-TH" b="1" i="1" u="sng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ไทล์</a:t>
            </a:r>
            <a:endParaRPr lang="en-US" altLang="th-TH" b="1" i="1" u="sng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4160" y="1371599"/>
            <a:ext cx="7561193" cy="3855494"/>
          </a:xfrm>
        </p:spPr>
        <p:txBody>
          <a:bodyPr vert="horz" lIns="69056" tIns="34529" rIns="69056" bIns="34529" rtlCol="0">
            <a:noAutofit/>
          </a:bodyPr>
          <a:lstStyle/>
          <a:p>
            <a:r>
              <a:rPr lang="en-US" altLang="th-TH" sz="2800" dirty="0">
                <a:latin typeface="Angsana New" pitchFamily="18" charset="-34"/>
                <a:cs typeface="Angsana New" pitchFamily="18" charset="-34"/>
              </a:rPr>
              <a:t>Quartiles divide the </a:t>
            </a:r>
            <a:r>
              <a:rPr lang="en-US" altLang="th-TH" sz="2800" u="sng" dirty="0">
                <a:latin typeface="Angsana New" pitchFamily="18" charset="-34"/>
                <a:cs typeface="Angsana New" pitchFamily="18" charset="-34"/>
              </a:rPr>
              <a:t>ordered</a:t>
            </a:r>
            <a:r>
              <a:rPr lang="en-US" altLang="th-TH" sz="2800" dirty="0">
                <a:latin typeface="Angsana New" pitchFamily="18" charset="-34"/>
                <a:cs typeface="Angsana New" pitchFamily="18" charset="-34"/>
              </a:rPr>
              <a:t> data into four equally sized groups</a:t>
            </a:r>
          </a:p>
          <a:p>
            <a:r>
              <a:rPr lang="en-US" altLang="th-TH" sz="2800" b="1" dirty="0">
                <a:latin typeface="Angsana New" pitchFamily="18" charset="-34"/>
                <a:cs typeface="Angsana New" pitchFamily="18" charset="-34"/>
              </a:rPr>
              <a:t>Quartile 1 (Q1):</a:t>
            </a:r>
            <a:r>
              <a:rPr lang="en-US" altLang="th-TH" sz="2800" dirty="0">
                <a:latin typeface="Angsana New" pitchFamily="18" charset="-34"/>
                <a:cs typeface="Angsana New" pitchFamily="18" charset="-34"/>
              </a:rPr>
              <a:t> has 25% of the data below it </a:t>
            </a:r>
            <a:br>
              <a:rPr lang="en-US" altLang="th-TH" sz="2800" dirty="0">
                <a:latin typeface="Angsana New" pitchFamily="18" charset="-34"/>
                <a:cs typeface="Angsana New" pitchFamily="18" charset="-34"/>
              </a:rPr>
            </a:br>
            <a:r>
              <a:rPr lang="en-US" altLang="th-TH" sz="2800" dirty="0">
                <a:latin typeface="Angsana New" pitchFamily="18" charset="-34"/>
                <a:cs typeface="Angsana New" pitchFamily="18" charset="-34"/>
              </a:rPr>
              <a:t>= median of the lower half of the data set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h-TH" sz="2800" b="1" dirty="0">
                <a:latin typeface="Angsana New" pitchFamily="18" charset="-34"/>
                <a:cs typeface="Angsana New" pitchFamily="18" charset="-34"/>
              </a:rPr>
              <a:t>Quartile 2 (Q</a:t>
            </a:r>
            <a:r>
              <a:rPr lang="en-US" altLang="th-TH" sz="2800" b="1" baseline="-25000" dirty="0">
                <a:latin typeface="Angsana New" pitchFamily="18" charset="-34"/>
                <a:cs typeface="Angsana New" pitchFamily="18" charset="-34"/>
              </a:rPr>
              <a:t>2</a:t>
            </a:r>
            <a:r>
              <a:rPr lang="en-US" altLang="th-TH" sz="2800" b="1" dirty="0">
                <a:latin typeface="Angsana New" pitchFamily="18" charset="-34"/>
                <a:cs typeface="Angsana New" pitchFamily="18" charset="-34"/>
              </a:rPr>
              <a:t>): </a:t>
            </a:r>
            <a:r>
              <a:rPr lang="en-US" altLang="th-TH" sz="2800" dirty="0">
                <a:latin typeface="Angsana New" pitchFamily="18" charset="-34"/>
                <a:cs typeface="Angsana New" pitchFamily="18" charset="-34"/>
              </a:rPr>
              <a:t>has 50% of the data below it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th-TH" sz="2800" dirty="0">
                <a:solidFill>
                  <a:srgbClr val="CC000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altLang="th-TH" sz="2800" dirty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=Same as the Median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h-TH" sz="2800" b="1" dirty="0">
                <a:latin typeface="Angsana New" pitchFamily="18" charset="-34"/>
                <a:cs typeface="Angsana New" pitchFamily="18" charset="-34"/>
              </a:rPr>
              <a:t>Quartile 3 (Q3):</a:t>
            </a:r>
            <a:r>
              <a:rPr lang="en-US" altLang="th-TH" sz="2800" dirty="0">
                <a:latin typeface="Angsana New" pitchFamily="18" charset="-34"/>
                <a:cs typeface="Angsana New" pitchFamily="18" charset="-34"/>
              </a:rPr>
              <a:t> has 75% of the data below it </a:t>
            </a:r>
            <a:br>
              <a:rPr lang="en-US" altLang="th-TH" sz="2800" dirty="0">
                <a:latin typeface="Angsana New" pitchFamily="18" charset="-34"/>
                <a:cs typeface="Angsana New" pitchFamily="18" charset="-34"/>
              </a:rPr>
            </a:br>
            <a:r>
              <a:rPr lang="en-US" altLang="th-TH" sz="2800" dirty="0">
                <a:latin typeface="Angsana New" pitchFamily="18" charset="-34"/>
                <a:cs typeface="Angsana New" pitchFamily="18" charset="-34"/>
              </a:rPr>
              <a:t>= median of the top half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h-TH" sz="2800" b="1" dirty="0">
                <a:latin typeface="Angsana New" pitchFamily="18" charset="-34"/>
                <a:cs typeface="Angsana New" pitchFamily="18" charset="-34"/>
              </a:rPr>
              <a:t>Interquartile Range (IQR)</a:t>
            </a:r>
            <a:r>
              <a:rPr lang="en-US" altLang="th-TH" sz="2800" dirty="0">
                <a:latin typeface="Angsana New" pitchFamily="18" charset="-34"/>
                <a:cs typeface="Angsana New" pitchFamily="18" charset="-34"/>
              </a:rPr>
              <a:t> = Q3 – Q1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th-TH" sz="2800" dirty="0">
                <a:latin typeface="Angsana New" pitchFamily="18" charset="-34"/>
                <a:cs typeface="Angsana New" pitchFamily="18" charset="-34"/>
              </a:rPr>
              <a:t>		</a:t>
            </a:r>
            <a:endParaRPr lang="en-US" altLang="th-TH" sz="2800" dirty="0" smtClean="0">
              <a:latin typeface="Angsana New" pitchFamily="18" charset="-34"/>
              <a:cs typeface="Angsana New" pitchFamily="18" charset="-34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US" altLang="th-TH" dirty="0">
              <a:latin typeface="FreesiaUPC" panose="020B0604020202020204" pitchFamily="34" charset="-34"/>
              <a:cs typeface="FreesiaUPC" panose="020B0604020202020204" pitchFamily="34" charset="-34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th-TH" dirty="0" smtClean="0">
                <a:latin typeface="FreesiaUPC" panose="020B0604020202020204" pitchFamily="34" charset="-34"/>
                <a:cs typeface="FreesiaUPC" panose="020B0604020202020204" pitchFamily="34" charset="-34"/>
              </a:rPr>
              <a:t>			Distance </a:t>
            </a:r>
            <a:r>
              <a:rPr lang="en-US" altLang="th-TH" dirty="0">
                <a:latin typeface="FreesiaUPC" panose="020B0604020202020204" pitchFamily="34" charset="-34"/>
                <a:cs typeface="FreesiaUPC" panose="020B0604020202020204" pitchFamily="34" charset="-34"/>
              </a:rPr>
              <a:t>between Q1 and Q3 that covers the middle 50% of the distribution</a:t>
            </a:r>
          </a:p>
        </p:txBody>
      </p:sp>
      <p:sp>
        <p:nvSpPr>
          <p:cNvPr id="8090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881D6AC-10C6-4CD8-BFC2-0FE03482B047}" type="slidenum">
              <a:rPr lang="en-US" altLang="th-TH" sz="9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57</a:t>
            </a:fld>
            <a:endParaRPr lang="en-US" altLang="th-TH" sz="9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2275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7"/>
          <p:cNvSpPr>
            <a:spLocks noGrp="1"/>
          </p:cNvSpPr>
          <p:nvPr>
            <p:ph type="title"/>
          </p:nvPr>
        </p:nvSpPr>
        <p:spPr>
          <a:xfrm>
            <a:off x="1485900" y="0"/>
            <a:ext cx="6172200" cy="1143000"/>
          </a:xfrm>
        </p:spPr>
        <p:txBody>
          <a:bodyPr/>
          <a:lstStyle/>
          <a:p>
            <a:r>
              <a:rPr lang="en-US" altLang="th-TH" sz="3600"/>
              <a:t>Interquartile Range (IQR)</a:t>
            </a:r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358EADE-75C1-4C18-A022-11A5BB002A64}" type="slidenum">
              <a:rPr lang="en-US" altLang="th-TH" sz="9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58</a:t>
            </a:fld>
            <a:endParaRPr lang="en-US" altLang="th-TH" sz="9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pic>
        <p:nvPicPr>
          <p:cNvPr id="8294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9517" y="1000128"/>
            <a:ext cx="5357812" cy="400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/>
          <p:cNvSpPr/>
          <p:nvPr/>
        </p:nvSpPr>
        <p:spPr>
          <a:xfrm>
            <a:off x="3071814" y="4500563"/>
            <a:ext cx="2839641" cy="5715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hangingPunct="1">
              <a:defRPr/>
            </a:pPr>
            <a:endParaRPr lang="th-TH"/>
          </a:p>
        </p:txBody>
      </p:sp>
      <p:sp>
        <p:nvSpPr>
          <p:cNvPr id="72711" name="TextBox 7"/>
          <p:cNvSpPr txBox="1">
            <a:spLocks noChangeArrowheads="1"/>
          </p:cNvSpPr>
          <p:nvPr/>
        </p:nvSpPr>
        <p:spPr bwMode="auto">
          <a:xfrm>
            <a:off x="3607595" y="5072063"/>
            <a:ext cx="1821656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th-TH" sz="1500" b="1">
                <a:solidFill>
                  <a:srgbClr val="FF0000"/>
                </a:solidFill>
                <a:latin typeface="Arial" panose="020B0604020202020204" pitchFamily="34" charset="0"/>
              </a:rPr>
              <a:t>IQR = Q3 – Q1</a:t>
            </a:r>
            <a:endParaRPr lang="th-TH" altLang="th-TH" sz="15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Content Placeholder 5"/>
          <p:cNvSpPr txBox="1">
            <a:spLocks/>
          </p:cNvSpPr>
          <p:nvPr/>
        </p:nvSpPr>
        <p:spPr bwMode="auto">
          <a:xfrm>
            <a:off x="2589612" y="5500688"/>
            <a:ext cx="3964781" cy="11430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lIns="68580" tIns="34290" rIns="68580" bIns="34290"/>
          <a:lstStyle/>
          <a:p>
            <a:pPr marL="257175" indent="-257175" algn="ctr">
              <a:spcBef>
                <a:spcPct val="20000"/>
              </a:spcBef>
              <a:defRPr/>
            </a:pPr>
            <a:r>
              <a:rPr lang="en-US" sz="1800" b="1" dirty="0" err="1">
                <a:solidFill>
                  <a:srgbClr val="C00000"/>
                </a:solidFill>
              </a:rPr>
              <a:t>Interquartile</a:t>
            </a:r>
            <a:r>
              <a:rPr lang="en-US" sz="1800" b="1" dirty="0">
                <a:solidFill>
                  <a:srgbClr val="C00000"/>
                </a:solidFill>
              </a:rPr>
              <a:t> Deviation (IQD)</a:t>
            </a:r>
            <a:endParaRPr lang="th-TH" sz="1800" b="1" dirty="0">
              <a:solidFill>
                <a:srgbClr val="C00000"/>
              </a:solidFill>
            </a:endParaRPr>
          </a:p>
          <a:p>
            <a:pPr marL="257175" indent="-257175">
              <a:spcBef>
                <a:spcPct val="20000"/>
              </a:spcBef>
              <a:defRPr/>
            </a:pPr>
            <a:r>
              <a:rPr lang="en-US" sz="1500" dirty="0">
                <a:solidFill>
                  <a:srgbClr val="C00000"/>
                </a:solidFill>
              </a:rPr>
              <a:t>	= average of Q1-Q2 and Q2-Q3 differences</a:t>
            </a:r>
          </a:p>
          <a:p>
            <a:pPr marL="257175" indent="-257175">
              <a:spcBef>
                <a:spcPct val="20000"/>
              </a:spcBef>
              <a:defRPr/>
            </a:pPr>
            <a:r>
              <a:rPr lang="en-US" sz="1500" dirty="0">
                <a:solidFill>
                  <a:srgbClr val="C00000"/>
                </a:solidFill>
              </a:rPr>
              <a:t>	= IQR/2	= (Q3 – Q1) / 2</a:t>
            </a:r>
            <a:endParaRPr lang="th-TH" sz="15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14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2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2711" grpId="0"/>
      <p:bldP spid="8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itle 1"/>
          <p:cNvSpPr>
            <a:spLocks noGrp="1"/>
          </p:cNvSpPr>
          <p:nvPr>
            <p:ph type="title"/>
          </p:nvPr>
        </p:nvSpPr>
        <p:spPr>
          <a:xfrm>
            <a:off x="628653" y="365125"/>
            <a:ext cx="2818209" cy="469763"/>
          </a:xfrm>
        </p:spPr>
        <p:txBody>
          <a:bodyPr>
            <a:noAutofit/>
          </a:bodyPr>
          <a:lstStyle/>
          <a:p>
            <a:r>
              <a:rPr lang="en-US" altLang="th-TH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IQR: Example </a:t>
            </a:r>
            <a:endParaRPr lang="th-TH" altLang="th-TH" b="1" i="1" u="sng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73731" name="Content Placeholder 5"/>
          <p:cNvSpPr>
            <a:spLocks noGrp="1"/>
          </p:cNvSpPr>
          <p:nvPr>
            <p:ph idx="1"/>
          </p:nvPr>
        </p:nvSpPr>
        <p:spPr>
          <a:xfrm>
            <a:off x="1304512" y="1279180"/>
            <a:ext cx="7118901" cy="2686051"/>
          </a:xfrm>
        </p:spPr>
        <p:txBody>
          <a:bodyPr/>
          <a:lstStyle/>
          <a:p>
            <a:r>
              <a:rPr lang="en-US" altLang="th-TH" dirty="0"/>
              <a:t>Age (in years) of a group of 10 villagers :</a:t>
            </a:r>
            <a:endParaRPr lang="en-US" altLang="th-TH" b="1" dirty="0"/>
          </a:p>
          <a:p>
            <a:pPr algn="ctr">
              <a:buFont typeface="Arial" panose="020B0604020202020204" pitchFamily="34" charset="0"/>
              <a:buNone/>
            </a:pPr>
            <a:r>
              <a:rPr lang="en-US" altLang="th-TH" dirty="0" smtClean="0"/>
              <a:t>	5  11  21  24  27   28  30  42  50  52</a:t>
            </a:r>
          </a:p>
          <a:p>
            <a:pPr algn="ctr">
              <a:buFont typeface="Arial" panose="020B0604020202020204" pitchFamily="34" charset="0"/>
              <a:buNone/>
            </a:pPr>
            <a:endParaRPr lang="en-US" altLang="th-TH" b="1" dirty="0"/>
          </a:p>
          <a:p>
            <a:pPr>
              <a:buFont typeface="Arial" panose="020B0604020202020204" pitchFamily="34" charset="0"/>
              <a:buNone/>
            </a:pPr>
            <a:endParaRPr lang="en-US" altLang="th-TH" dirty="0"/>
          </a:p>
          <a:p>
            <a:endParaRPr lang="en-US" altLang="th-TH" dirty="0" smtClean="0"/>
          </a:p>
          <a:p>
            <a:r>
              <a:rPr lang="en-US" altLang="th-TH" dirty="0" smtClean="0"/>
              <a:t>IQR </a:t>
            </a:r>
            <a:r>
              <a:rPr lang="en-US" altLang="th-TH" dirty="0"/>
              <a:t>= Q3 – Q1 = 42 – 21 = 21</a:t>
            </a:r>
            <a:endParaRPr lang="th-TH" altLang="th-TH" dirty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4E97B90-8725-4EB3-BCD8-80244B8613C7}" type="slidenum">
              <a:rPr lang="en-US" altLang="th-TH" sz="9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59</a:t>
            </a:fld>
            <a:endParaRPr lang="en-US" altLang="th-TH" sz="9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5400000" flipH="1" flipV="1">
            <a:off x="4666321" y="2406704"/>
            <a:ext cx="428625" cy="2381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734" name="TextBox 8"/>
          <p:cNvSpPr txBox="1">
            <a:spLocks noChangeArrowheads="1"/>
          </p:cNvSpPr>
          <p:nvPr/>
        </p:nvSpPr>
        <p:spPr bwMode="auto">
          <a:xfrm>
            <a:off x="4451412" y="2626415"/>
            <a:ext cx="85725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th-TH" sz="1500" b="1" dirty="0">
                <a:solidFill>
                  <a:srgbClr val="FF0000"/>
                </a:solidFill>
                <a:latin typeface="Arial" panose="020B0604020202020204" pitchFamily="34" charset="0"/>
              </a:rPr>
              <a:t>Median</a:t>
            </a:r>
            <a:endParaRPr lang="th-TH" altLang="th-TH" sz="15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5670872" y="2407298"/>
            <a:ext cx="428625" cy="1191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736" name="TextBox 10"/>
          <p:cNvSpPr txBox="1">
            <a:spLocks noChangeArrowheads="1"/>
          </p:cNvSpPr>
          <p:nvPr/>
        </p:nvSpPr>
        <p:spPr bwMode="auto">
          <a:xfrm>
            <a:off x="5455963" y="2656922"/>
            <a:ext cx="85725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th-TH" sz="1500" b="1" dirty="0">
                <a:solidFill>
                  <a:srgbClr val="FF0000"/>
                </a:solidFill>
                <a:latin typeface="Arial" panose="020B0604020202020204" pitchFamily="34" charset="0"/>
              </a:rPr>
              <a:t>Q3</a:t>
            </a:r>
            <a:endParaRPr lang="th-TH" altLang="th-TH" sz="15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5400000" flipH="1" flipV="1">
            <a:off x="3661770" y="2407298"/>
            <a:ext cx="428625" cy="1191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738" name="TextBox 12"/>
          <p:cNvSpPr txBox="1">
            <a:spLocks noChangeArrowheads="1"/>
          </p:cNvSpPr>
          <p:nvPr/>
        </p:nvSpPr>
        <p:spPr bwMode="auto">
          <a:xfrm>
            <a:off x="3446861" y="2714626"/>
            <a:ext cx="85725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th-TH" sz="1500" b="1" dirty="0">
                <a:solidFill>
                  <a:srgbClr val="FF0000"/>
                </a:solidFill>
                <a:latin typeface="Arial" panose="020B0604020202020204" pitchFamily="34" charset="0"/>
              </a:rPr>
              <a:t>Q1</a:t>
            </a:r>
            <a:endParaRPr lang="th-TH" altLang="th-TH" sz="15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1" name="Content Placeholder 5"/>
          <p:cNvSpPr txBox="1">
            <a:spLocks/>
          </p:cNvSpPr>
          <p:nvPr/>
        </p:nvSpPr>
        <p:spPr bwMode="auto">
          <a:xfrm>
            <a:off x="1503139" y="4263785"/>
            <a:ext cx="6254354" cy="209256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lIns="68580" tIns="34290" rIns="68580" bIns="34290"/>
          <a:lstStyle/>
          <a:p>
            <a:pPr marL="257175" indent="-257175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700" b="1" dirty="0" err="1">
                <a:solidFill>
                  <a:srgbClr val="C0000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  <a:t>Interquartile</a:t>
            </a:r>
            <a:r>
              <a:rPr lang="en-US" sz="2700" b="1" dirty="0">
                <a:solidFill>
                  <a:srgbClr val="C0000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  <a:t> Deviation </a:t>
            </a:r>
            <a:r>
              <a:rPr lang="th-TH" sz="2700" b="1" dirty="0">
                <a:solidFill>
                  <a:srgbClr val="C0000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  <a:t>(ส่วนเบี่ยงเบนควอไทล์)</a:t>
            </a:r>
          </a:p>
          <a:p>
            <a:pPr marL="257175" indent="-257175">
              <a:spcBef>
                <a:spcPct val="20000"/>
              </a:spcBef>
              <a:defRPr/>
            </a:pPr>
            <a:r>
              <a:rPr lang="en-US" sz="2700" b="1" dirty="0">
                <a:solidFill>
                  <a:srgbClr val="C0000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  <a:t>	= IQR/2	= (Q3 – Q1) / 2</a:t>
            </a:r>
          </a:p>
          <a:p>
            <a:pPr marL="257175" indent="-257175">
              <a:spcBef>
                <a:spcPct val="20000"/>
              </a:spcBef>
              <a:defRPr/>
            </a:pPr>
            <a:r>
              <a:rPr lang="en-US" sz="2700" b="1" dirty="0">
                <a:solidFill>
                  <a:srgbClr val="C0000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  <a:t>	= 21/2 	= 10.5</a:t>
            </a:r>
            <a:endParaRPr lang="th-TH" sz="2700" b="1" dirty="0">
              <a:solidFill>
                <a:srgbClr val="C00000"/>
              </a:solidFill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75223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4" grpId="0"/>
      <p:bldP spid="73736" grpId="0"/>
      <p:bldP spid="73738" grpId="0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536" y="640080"/>
            <a:ext cx="7063740" cy="100584"/>
          </a:xfrm>
        </p:spPr>
        <p:txBody>
          <a:bodyPr>
            <a:normAutofit fontScale="90000"/>
          </a:bodyPr>
          <a:lstStyle/>
          <a:p>
            <a:r>
              <a:rPr lang="th-TH" b="0" i="0" dirty="0" smtClean="0">
                <a:solidFill>
                  <a:srgbClr val="2A2A2A"/>
                </a:solidFill>
                <a:effectLst/>
                <a:latin typeface="Helvetica" panose="020B0604020202020204" pitchFamily="34" charset="0"/>
              </a:rPr>
              <a:t>สถิติที่ใช้ในการวิเคราะห์ข้อมูล แบ่งเป็น 2 ประเภทใหญ่ ๆ ดังนี้</a:t>
            </a:r>
            <a:endParaRPr lang="th-TH" dirty="0"/>
          </a:p>
        </p:txBody>
      </p:sp>
      <p:sp>
        <p:nvSpPr>
          <p:cNvPr id="4" name="Rectangle 3"/>
          <p:cNvSpPr/>
          <p:nvPr/>
        </p:nvSpPr>
        <p:spPr>
          <a:xfrm>
            <a:off x="493777" y="1577646"/>
            <a:ext cx="8236459" cy="480900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th-TH" b="0" i="0" dirty="0" smtClean="0">
                <a:solidFill>
                  <a:srgbClr val="2A2A2A"/>
                </a:solidFill>
                <a:effectLst/>
                <a:latin typeface="Helvetica" panose="020B0604020202020204" pitchFamily="34" charset="0"/>
              </a:rPr>
              <a:t> </a:t>
            </a:r>
            <a:r>
              <a:rPr lang="th-TH" b="0" i="0" dirty="0" smtClean="0">
                <a:solidFill>
                  <a:srgbClr val="45342E"/>
                </a:solidFill>
                <a:effectLst/>
                <a:latin typeface="Helvetica" panose="020B0604020202020204" pitchFamily="34" charset="0"/>
              </a:rPr>
              <a:t>                   </a:t>
            </a:r>
            <a:r>
              <a:rPr lang="th-TH" sz="2800" b="1" i="0" dirty="0" smtClean="0">
                <a:solidFill>
                  <a:srgbClr val="45342E"/>
                </a:solidFill>
                <a:effectLst/>
                <a:latin typeface="Angsana New" pitchFamily="18" charset="-34"/>
                <a:cs typeface="Angsana New" pitchFamily="18" charset="-34"/>
              </a:rPr>
              <a:t>1. สถิติเชิงพรรณนา </a:t>
            </a:r>
            <a:r>
              <a:rPr lang="en-US" altLang="th-TH" sz="2800" dirty="0" smtClean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Descriptive Statistics</a:t>
            </a:r>
            <a:endParaRPr lang="th-TH" altLang="th-TH" sz="2800" dirty="0" smtClean="0">
              <a:solidFill>
                <a:srgbClr val="C00000"/>
              </a:solidFill>
              <a:latin typeface="Angsana New" pitchFamily="18" charset="-34"/>
              <a:cs typeface="Angsana New" pitchFamily="18" charset="-34"/>
            </a:endParaRPr>
          </a:p>
          <a:p>
            <a:r>
              <a:rPr lang="th-TH" sz="2800" b="0" i="0" dirty="0" smtClean="0">
                <a:solidFill>
                  <a:srgbClr val="45342E"/>
                </a:solidFill>
                <a:effectLst/>
                <a:latin typeface="Angsana New" pitchFamily="18" charset="-34"/>
                <a:cs typeface="Angsana New" pitchFamily="18" charset="-34"/>
              </a:rPr>
              <a:t>                        สถิติเชิงพรรณนา คือสถิติที่ใช้เพื่ออธิบาย บรรยาย หรือสรุป ลักษณะของกลุ่มข้อมูลที่เป็นตัวเลข ที่เก็บรวบรวมมาซึ่งไม่สามารถอ้างอิงลักษณะประชากรได้ (ยกเว้นมีการเก็บข้อมูลของประชากรทั้งหมด) ตัวอย่างสถิติเชิงพรรณนา เช่น การแจกแจงความถี่ การวัดค่ากลางของข้อมูล  การวัดการกระจายของข้อมูล </a:t>
            </a:r>
          </a:p>
          <a:p>
            <a:r>
              <a:rPr lang="th-TH" sz="2800" b="0" i="0" dirty="0" smtClean="0">
                <a:solidFill>
                  <a:srgbClr val="45342E"/>
                </a:solidFill>
                <a:effectLst/>
                <a:latin typeface="Angsana New" pitchFamily="18" charset="-34"/>
                <a:cs typeface="Angsana New" pitchFamily="18" charset="-34"/>
              </a:rPr>
              <a:t/>
            </a:r>
            <a:br>
              <a:rPr lang="th-TH" sz="2800" b="0" i="0" dirty="0" smtClean="0">
                <a:solidFill>
                  <a:srgbClr val="45342E"/>
                </a:solidFill>
                <a:effectLst/>
                <a:latin typeface="Angsana New" pitchFamily="18" charset="-34"/>
                <a:cs typeface="Angsana New" pitchFamily="18" charset="-34"/>
              </a:rPr>
            </a:br>
            <a:r>
              <a:rPr lang="th-TH" sz="2800" b="0" i="0" dirty="0" smtClean="0">
                <a:solidFill>
                  <a:srgbClr val="45342E"/>
                </a:solidFill>
                <a:effectLst/>
                <a:latin typeface="Angsana New" pitchFamily="18" charset="-34"/>
                <a:cs typeface="Angsana New" pitchFamily="18" charset="-34"/>
              </a:rPr>
              <a:t>                   </a:t>
            </a:r>
            <a:r>
              <a:rPr lang="th-TH" sz="2800" b="1" i="0" dirty="0" smtClean="0">
                <a:solidFill>
                  <a:srgbClr val="45342E"/>
                </a:solidFill>
                <a:effectLst/>
                <a:latin typeface="Angsana New" pitchFamily="18" charset="-34"/>
                <a:cs typeface="Angsana New" pitchFamily="18" charset="-34"/>
              </a:rPr>
              <a:t>2. สถิติเชิงอนุมาน </a:t>
            </a:r>
            <a:r>
              <a:rPr lang="en-US" altLang="th-TH" sz="2800" dirty="0" smtClean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Inferential Statistics</a:t>
            </a:r>
            <a:endParaRPr lang="th-TH" altLang="th-TH" sz="2800" dirty="0" smtClean="0">
              <a:solidFill>
                <a:srgbClr val="C00000"/>
              </a:solidFill>
              <a:latin typeface="Angsana New" pitchFamily="18" charset="-34"/>
              <a:cs typeface="Angsana New" pitchFamily="18" charset="-34"/>
            </a:endParaRPr>
          </a:p>
          <a:p>
            <a:r>
              <a:rPr lang="th-TH" sz="2800" b="0" i="0" dirty="0" smtClean="0">
                <a:solidFill>
                  <a:srgbClr val="45342E"/>
                </a:solidFill>
                <a:effectLst/>
                <a:latin typeface="Angsana New" pitchFamily="18" charset="-34"/>
                <a:cs typeface="Angsana New" pitchFamily="18" charset="-34"/>
              </a:rPr>
              <a:t>                       สถิติเชิงอนุมาน คือสถิติที่ใช้ในการวิเคราะห์ข้อมูลกลุ่มตัวอย่างที่เป็นตัวแทนของประชากรซึ่งสามารถนำผลการวิเคราะห์นั้นไปสรุปอ้างถึงประชากรได้โดยใช้ทฤษฎีความน่าจะเป็น สถิติเชิงอนุมานประกอบด้วย การประมาณค่า  และการทดสอบสมมติฐาน </a:t>
            </a:r>
            <a:endParaRPr lang="th-TH" sz="2800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9924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1" y="274639"/>
            <a:ext cx="5931176" cy="759032"/>
          </a:xfrm>
        </p:spPr>
        <p:txBody>
          <a:bodyPr vert="horz" lIns="69056" tIns="34529" rIns="69056" bIns="34529" rtlCol="0" anchor="ctr">
            <a:normAutofit/>
          </a:bodyPr>
          <a:lstStyle/>
          <a:p>
            <a:pPr eaLnBrk="1" hangingPunct="1"/>
            <a:r>
              <a:rPr lang="en-US" altLang="th-TH" sz="30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Standard Deviation: </a:t>
            </a:r>
            <a:r>
              <a:rPr lang="th-TH" altLang="th-TH" sz="30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ส่วนเบี่ยงเบนมาตรฐาน</a:t>
            </a:r>
            <a:endParaRPr lang="en-US" altLang="th-TH" sz="3000" b="1" i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32323" y="1208295"/>
            <a:ext cx="6086475" cy="685800"/>
          </a:xfrm>
        </p:spPr>
        <p:txBody>
          <a:bodyPr vert="horz" lIns="69056" tIns="34529" rIns="69056" bIns="34529" rtlCol="0">
            <a:normAutofit/>
          </a:bodyPr>
          <a:lstStyle/>
          <a:p>
            <a:pPr eaLnBrk="1" hangingPunct="1">
              <a:spcBef>
                <a:spcPct val="5000"/>
              </a:spcBef>
            </a:pPr>
            <a:r>
              <a:rPr lang="th-TH" altLang="th-TH" dirty="0">
                <a:latin typeface="FreesiaUPC" panose="020B0604020202020204" pitchFamily="34" charset="-34"/>
                <a:cs typeface="FreesiaUPC" panose="020B0604020202020204" pitchFamily="34" charset="-34"/>
              </a:rPr>
              <a:t>วัดระยะทาง หรือ การ</a:t>
            </a:r>
            <a:r>
              <a:rPr lang="th-TH" altLang="th-TH" dirty="0" smtClean="0">
                <a:latin typeface="FreesiaUPC" panose="020B0604020202020204" pitchFamily="34" charset="-34"/>
                <a:cs typeface="FreesiaUPC" panose="020B0604020202020204" pitchFamily="34" charset="-34"/>
              </a:rPr>
              <a:t>เบี่ยงเบน </a:t>
            </a:r>
            <a:r>
              <a:rPr lang="en-US" altLang="th-TH" dirty="0">
                <a:latin typeface="FreesiaUPC" panose="020B0604020202020204" pitchFamily="34" charset="-34"/>
                <a:cs typeface="FreesiaUPC" panose="020B0604020202020204" pitchFamily="34" charset="-34"/>
              </a:rPr>
              <a:t>(</a:t>
            </a:r>
            <a:r>
              <a:rPr lang="en-US" altLang="th-TH" i="1" dirty="0">
                <a:latin typeface="FreesiaUPC" panose="020B0604020202020204" pitchFamily="34" charset="-34"/>
                <a:cs typeface="FreesiaUPC" panose="020B0604020202020204" pitchFamily="34" charset="-34"/>
              </a:rPr>
              <a:t>deviations) </a:t>
            </a:r>
            <a:r>
              <a:rPr lang="th-TH" altLang="th-TH" i="1" dirty="0">
                <a:latin typeface="FreesiaUPC" panose="020B0604020202020204" pitchFamily="34" charset="-34"/>
                <a:cs typeface="FreesiaUPC" panose="020B0604020202020204" pitchFamily="34" charset="-34"/>
              </a:rPr>
              <a:t>จากค่า</a:t>
            </a:r>
            <a:r>
              <a:rPr lang="en-US" altLang="th-TH" dirty="0">
                <a:latin typeface="FreesiaUPC" panose="020B0604020202020204" pitchFamily="34" charset="-34"/>
                <a:cs typeface="FreesiaUPC" panose="020B0604020202020204" pitchFamily="34" charset="-34"/>
              </a:rPr>
              <a:t> mean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700711" y="1542198"/>
            <a:ext cx="7567944" cy="4774822"/>
            <a:chOff x="2982" y="1033"/>
            <a:chExt cx="2544" cy="1797"/>
          </a:xfrm>
        </p:grpSpPr>
        <p:sp>
          <p:nvSpPr>
            <p:cNvPr id="86023" name="Text Box 12"/>
            <p:cNvSpPr txBox="1">
              <a:spLocks noChangeArrowheads="1"/>
            </p:cNvSpPr>
            <p:nvPr/>
          </p:nvSpPr>
          <p:spPr bwMode="auto">
            <a:xfrm>
              <a:off x="2982" y="1033"/>
              <a:ext cx="2544" cy="17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5000"/>
                </a:spcBef>
                <a:buFontTx/>
                <a:buNone/>
              </a:pPr>
              <a:r>
                <a:rPr lang="th-TH" altLang="th-TH" sz="2100" dirty="0">
                  <a:latin typeface="FreesiaUPC" panose="020B0604020202020204" pitchFamily="34" charset="-34"/>
                  <a:cs typeface="FreesiaUPC" panose="020B0604020202020204" pitchFamily="34" charset="-34"/>
                </a:rPr>
                <a:t>ในตัวอย่างนี้ </a:t>
              </a:r>
              <a:r>
                <a:rPr lang="en-US" altLang="th-TH" sz="2100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 Mean=36 </a:t>
              </a:r>
              <a:endParaRPr lang="en-US" altLang="th-TH" sz="2100" dirty="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  <a:p>
              <a:pPr eaLnBrk="1" hangingPunct="1">
                <a:lnSpc>
                  <a:spcPct val="90000"/>
                </a:lnSpc>
                <a:spcBef>
                  <a:spcPct val="5000"/>
                </a:spcBef>
                <a:buFontTx/>
                <a:buNone/>
              </a:pPr>
              <a:endParaRPr lang="en-US" altLang="th-TH" sz="2100" dirty="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  <a:p>
              <a:pPr eaLnBrk="1" hangingPunct="1">
                <a:lnSpc>
                  <a:spcPct val="90000"/>
                </a:lnSpc>
                <a:spcBef>
                  <a:spcPct val="5000"/>
                </a:spcBef>
                <a:buFontTx/>
                <a:buNone/>
              </a:pPr>
              <a:r>
                <a:rPr lang="en-US" altLang="th-TH" sz="2100" dirty="0">
                  <a:latin typeface="FreesiaUPC" panose="020B0604020202020204" pitchFamily="34" charset="-34"/>
                  <a:cs typeface="FreesiaUPC" panose="020B0604020202020204" pitchFamily="34" charset="-34"/>
                </a:rPr>
                <a:t/>
              </a:r>
              <a:br>
                <a:rPr lang="en-US" altLang="th-TH" sz="2100" dirty="0">
                  <a:latin typeface="FreesiaUPC" panose="020B0604020202020204" pitchFamily="34" charset="-34"/>
                  <a:cs typeface="FreesiaUPC" panose="020B0604020202020204" pitchFamily="34" charset="-34"/>
                </a:rPr>
              </a:br>
              <a:r>
                <a:rPr lang="en-US" altLang="th-TH" sz="2100" dirty="0">
                  <a:latin typeface="FreesiaUPC" panose="020B0604020202020204" pitchFamily="34" charset="-34"/>
                  <a:cs typeface="FreesiaUPC" panose="020B0604020202020204" pitchFamily="34" charset="-34"/>
                </a:rPr>
                <a:t/>
              </a:r>
              <a:br>
                <a:rPr lang="en-US" altLang="th-TH" sz="2100" dirty="0">
                  <a:latin typeface="FreesiaUPC" panose="020B0604020202020204" pitchFamily="34" charset="-34"/>
                  <a:cs typeface="FreesiaUPC" panose="020B0604020202020204" pitchFamily="34" charset="-34"/>
                </a:rPr>
              </a:br>
              <a:r>
                <a:rPr lang="en-US" altLang="th-TH" sz="2100" dirty="0">
                  <a:latin typeface="FreesiaUPC" panose="020B0604020202020204" pitchFamily="34" charset="-34"/>
                  <a:cs typeface="FreesiaUPC" panose="020B0604020202020204" pitchFamily="34" charset="-34"/>
                </a:rPr>
                <a:t/>
              </a:r>
              <a:br>
                <a:rPr lang="en-US" altLang="th-TH" sz="2100" dirty="0">
                  <a:latin typeface="FreesiaUPC" panose="020B0604020202020204" pitchFamily="34" charset="-34"/>
                  <a:cs typeface="FreesiaUPC" panose="020B0604020202020204" pitchFamily="34" charset="-34"/>
                </a:rPr>
              </a:br>
              <a:r>
                <a:rPr lang="en-US" altLang="th-TH" sz="2100" dirty="0">
                  <a:latin typeface="FreesiaUPC" panose="020B0604020202020204" pitchFamily="34" charset="-34"/>
                  <a:cs typeface="FreesiaUPC" panose="020B0604020202020204" pitchFamily="34" charset="-34"/>
                </a:rPr>
                <a:t/>
              </a:r>
              <a:br>
                <a:rPr lang="en-US" altLang="th-TH" sz="2100" dirty="0">
                  <a:latin typeface="FreesiaUPC" panose="020B0604020202020204" pitchFamily="34" charset="-34"/>
                  <a:cs typeface="FreesiaUPC" panose="020B0604020202020204" pitchFamily="34" charset="-34"/>
                </a:rPr>
              </a:br>
              <a:endParaRPr lang="en-US" altLang="th-TH" sz="2100" dirty="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  <a:p>
              <a:pPr eaLnBrk="1" hangingPunct="1">
                <a:lnSpc>
                  <a:spcPct val="90000"/>
                </a:lnSpc>
                <a:spcBef>
                  <a:spcPct val="5000"/>
                </a:spcBef>
                <a:buFontTx/>
                <a:buNone/>
              </a:pPr>
              <a:endParaRPr lang="en-US" altLang="th-TH" sz="2100" dirty="0" smtClean="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  <a:p>
              <a:pPr eaLnBrk="1" hangingPunct="1">
                <a:lnSpc>
                  <a:spcPct val="90000"/>
                </a:lnSpc>
                <a:spcBef>
                  <a:spcPct val="5000"/>
                </a:spcBef>
                <a:buFontTx/>
                <a:buNone/>
              </a:pPr>
              <a:endParaRPr lang="en-US" altLang="th-TH" sz="2100" dirty="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  <a:p>
              <a:pPr eaLnBrk="1" hangingPunct="1">
                <a:lnSpc>
                  <a:spcPct val="90000"/>
                </a:lnSpc>
                <a:spcBef>
                  <a:spcPct val="5000"/>
                </a:spcBef>
                <a:buFontTx/>
                <a:buNone/>
              </a:pPr>
              <a:endParaRPr lang="en-US" altLang="th-TH" sz="2100" dirty="0" smtClean="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  <a:p>
              <a:pPr eaLnBrk="1" hangingPunct="1">
                <a:lnSpc>
                  <a:spcPct val="90000"/>
                </a:lnSpc>
                <a:spcBef>
                  <a:spcPct val="5000"/>
                </a:spcBef>
                <a:buFontTx/>
                <a:buNone/>
              </a:pPr>
              <a:endParaRPr lang="en-US" altLang="th-TH" sz="2100" dirty="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  <a:p>
              <a:pPr eaLnBrk="1" hangingPunct="1">
                <a:lnSpc>
                  <a:spcPct val="90000"/>
                </a:lnSpc>
                <a:spcBef>
                  <a:spcPct val="5000"/>
                </a:spcBef>
                <a:buFontTx/>
                <a:buNone/>
              </a:pPr>
              <a:endParaRPr lang="en-US" altLang="th-TH" sz="2100" dirty="0" smtClean="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  <a:p>
              <a:pPr eaLnBrk="1" hangingPunct="1">
                <a:lnSpc>
                  <a:spcPct val="90000"/>
                </a:lnSpc>
                <a:spcBef>
                  <a:spcPct val="5000"/>
                </a:spcBef>
                <a:buFontTx/>
                <a:buNone/>
              </a:pPr>
              <a:r>
                <a:rPr lang="en-US" altLang="th-TH" sz="2100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The </a:t>
              </a:r>
              <a:r>
                <a:rPr lang="en-US" altLang="th-TH" sz="2100" dirty="0">
                  <a:latin typeface="FreesiaUPC" panose="020B0604020202020204" pitchFamily="34" charset="-34"/>
                  <a:cs typeface="FreesiaUPC" panose="020B0604020202020204" pitchFamily="34" charset="-34"/>
                </a:rPr>
                <a:t>data point 33 has a deviation of 33 – 36 = −3. </a:t>
              </a:r>
            </a:p>
            <a:p>
              <a:pPr eaLnBrk="1" hangingPunct="1">
                <a:lnSpc>
                  <a:spcPct val="90000"/>
                </a:lnSpc>
                <a:spcBef>
                  <a:spcPct val="5000"/>
                </a:spcBef>
                <a:buFontTx/>
                <a:buNone/>
              </a:pPr>
              <a:endParaRPr lang="en-US" altLang="th-TH" sz="2100" dirty="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  <a:p>
              <a:pPr eaLnBrk="1" hangingPunct="1">
                <a:lnSpc>
                  <a:spcPct val="90000"/>
                </a:lnSpc>
                <a:spcBef>
                  <a:spcPct val="5000"/>
                </a:spcBef>
                <a:buFontTx/>
                <a:buNone/>
              </a:pPr>
              <a:r>
                <a:rPr lang="en-US" altLang="th-TH" sz="2100" dirty="0">
                  <a:latin typeface="FreesiaUPC" panose="020B0604020202020204" pitchFamily="34" charset="-34"/>
                  <a:cs typeface="FreesiaUPC" panose="020B0604020202020204" pitchFamily="34" charset="-34"/>
                </a:rPr>
                <a:t>The data point 40 has a deviation of 40 – 36 = 4.</a:t>
              </a:r>
            </a:p>
          </p:txBody>
        </p:sp>
        <p:pic>
          <p:nvPicPr>
            <p:cNvPr id="86024" name="Picture 1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2" y="1244"/>
              <a:ext cx="2544" cy="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6021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0D5FC75-9619-46AD-8A6B-E4AED1E1520C}" type="slidenum">
              <a:rPr lang="en-US" altLang="th-TH" sz="9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60</a:t>
            </a:fld>
            <a:endParaRPr lang="en-US" altLang="th-TH" sz="9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1702596" y="4000501"/>
            <a:ext cx="107156" cy="71439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hangingPunct="1">
              <a:defRPr/>
            </a:pPr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091561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1" grpId="0" build="p"/>
      <p:bldP spid="8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5"/>
          <p:cNvSpPr txBox="1">
            <a:spLocks/>
          </p:cNvSpPr>
          <p:nvPr/>
        </p:nvSpPr>
        <p:spPr bwMode="auto">
          <a:xfrm>
            <a:off x="859809" y="1462091"/>
            <a:ext cx="7465325" cy="51816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lIns="68580" tIns="34290" rIns="68580" bIns="34290"/>
          <a:lstStyle/>
          <a:p>
            <a:pPr marL="257175" indent="-257175" algn="ctr">
              <a:spcBef>
                <a:spcPct val="20000"/>
              </a:spcBef>
              <a:defRPr/>
            </a:pPr>
            <a:endParaRPr lang="th-TH" sz="1500" dirty="0">
              <a:solidFill>
                <a:schemeClr val="bg1"/>
              </a:solidFill>
            </a:endParaRPr>
          </a:p>
        </p:txBody>
      </p:sp>
      <p:sp>
        <p:nvSpPr>
          <p:cNvPr id="901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h-TH" sz="3600"/>
              <a:t>Standard deviation: Formula</a:t>
            </a:r>
            <a:endParaRPr lang="en-US" altLang="th-TH" sz="2700"/>
          </a:p>
        </p:txBody>
      </p:sp>
      <p:sp>
        <p:nvSpPr>
          <p:cNvPr id="410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h-TH" dirty="0" smtClean="0">
                <a:solidFill>
                  <a:srgbClr val="C00000"/>
                </a:solidFill>
              </a:rPr>
              <a:t>Sample Variance </a:t>
            </a:r>
            <a:r>
              <a:rPr lang="en-US" altLang="th-TH" i="1" dirty="0" smtClean="0">
                <a:solidFill>
                  <a:srgbClr val="C00000"/>
                </a:solidFill>
              </a:rPr>
              <a:t>(s</a:t>
            </a:r>
            <a:r>
              <a:rPr lang="en-US" altLang="th-TH" i="1" baseline="30000" dirty="0" smtClean="0">
                <a:solidFill>
                  <a:srgbClr val="C00000"/>
                </a:solidFill>
              </a:rPr>
              <a:t>2</a:t>
            </a:r>
            <a:r>
              <a:rPr lang="en-US" altLang="th-TH" i="1" dirty="0" smtClean="0">
                <a:solidFill>
                  <a:srgbClr val="C00000"/>
                </a:solidFill>
              </a:rPr>
              <a:t>) </a:t>
            </a:r>
          </a:p>
          <a:p>
            <a:endParaRPr lang="en-US" altLang="th-TH" dirty="0" smtClean="0"/>
          </a:p>
          <a:p>
            <a:endParaRPr lang="en-US" altLang="th-TH" dirty="0" smtClean="0"/>
          </a:p>
          <a:p>
            <a:endParaRPr lang="en-US" altLang="th-TH" dirty="0" smtClean="0"/>
          </a:p>
          <a:p>
            <a:endParaRPr lang="en-US" altLang="th-TH" dirty="0" smtClean="0"/>
          </a:p>
          <a:p>
            <a:r>
              <a:rPr lang="en-US" altLang="th-TH" dirty="0" smtClean="0">
                <a:solidFill>
                  <a:srgbClr val="C00000"/>
                </a:solidFill>
              </a:rPr>
              <a:t>Sample Standard Deviation </a:t>
            </a:r>
            <a:r>
              <a:rPr lang="en-US" altLang="th-TH" i="1" dirty="0" smtClean="0">
                <a:solidFill>
                  <a:srgbClr val="C00000"/>
                </a:solidFill>
              </a:rPr>
              <a:t>(s)</a:t>
            </a:r>
          </a:p>
        </p:txBody>
      </p:sp>
      <p:sp>
        <p:nvSpPr>
          <p:cNvPr id="90117" name="Slide Number Placeholder 8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6FCE3C9-9583-4FF4-A19A-C91F059B06D5}" type="slidenum">
              <a:rPr lang="en-US" altLang="th-TH" sz="9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61</a:t>
            </a:fld>
            <a:endParaRPr lang="en-US" altLang="th-TH" sz="9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901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8361949"/>
              </p:ext>
            </p:extLst>
          </p:nvPr>
        </p:nvGraphicFramePr>
        <p:xfrm>
          <a:off x="2911083" y="2456471"/>
          <a:ext cx="3268265" cy="1217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สมการ" r:id="rId3" imgW="1409400" imgH="393480" progId="Equation.3">
                  <p:embed/>
                </p:oleObj>
              </mc:Choice>
              <mc:Fallback>
                <p:oleObj name="สมการ" r:id="rId3" imgW="1409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1083" y="2456471"/>
                        <a:ext cx="3268265" cy="1217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119" name="Oval 5"/>
          <p:cNvSpPr>
            <a:spLocks noChangeArrowheads="1"/>
          </p:cNvSpPr>
          <p:nvPr/>
        </p:nvSpPr>
        <p:spPr bwMode="auto">
          <a:xfrm>
            <a:off x="4000501" y="2848297"/>
            <a:ext cx="194847" cy="55181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68580" tIns="34290" rIns="68580" bIns="3429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h-TH" altLang="th-TH" sz="2100">
              <a:latin typeface="Calibri" panose="020F0502020204030204" pitchFamily="34" charset="0"/>
            </a:endParaRPr>
          </a:p>
        </p:txBody>
      </p:sp>
      <p:graphicFrame>
        <p:nvGraphicFramePr>
          <p:cNvPr id="4099" name="Object 10"/>
          <p:cNvGraphicFramePr>
            <a:graphicFrameLocks noChangeAspect="1"/>
          </p:cNvGraphicFramePr>
          <p:nvPr/>
        </p:nvGraphicFramePr>
        <p:xfrm>
          <a:off x="2643191" y="4591049"/>
          <a:ext cx="3461147" cy="14811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5" imgW="1384300" imgH="444500" progId="Equation.3">
                  <p:embed/>
                </p:oleObj>
              </mc:Choice>
              <mc:Fallback>
                <p:oleObj name="Equation" r:id="rId5" imgW="1384300" imgH="444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3191" y="4591049"/>
                        <a:ext cx="3461147" cy="14811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1464472" y="4189863"/>
            <a:ext cx="5518547" cy="24538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hangingPunct="1">
              <a:defRPr/>
            </a:pPr>
            <a:endParaRPr lang="th-TH"/>
          </a:p>
        </p:txBody>
      </p:sp>
      <p:sp>
        <p:nvSpPr>
          <p:cNvPr id="13" name="Oval 12"/>
          <p:cNvSpPr/>
          <p:nvPr/>
        </p:nvSpPr>
        <p:spPr>
          <a:xfrm>
            <a:off x="4173717" y="2500316"/>
            <a:ext cx="2196703" cy="12144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hangingPunct="1">
              <a:defRPr/>
            </a:pPr>
            <a:endParaRPr lang="th-TH"/>
          </a:p>
        </p:txBody>
      </p:sp>
      <p:sp>
        <p:nvSpPr>
          <p:cNvPr id="4106" name="TextBox 13"/>
          <p:cNvSpPr txBox="1">
            <a:spLocks noChangeArrowheads="1"/>
          </p:cNvSpPr>
          <p:nvPr/>
        </p:nvSpPr>
        <p:spPr bwMode="auto">
          <a:xfrm>
            <a:off x="6284474" y="1973890"/>
            <a:ext cx="907895" cy="561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th-TH" b="1" i="1">
                <a:solidFill>
                  <a:srgbClr val="FF0000"/>
                </a:solidFill>
                <a:latin typeface="Arial" panose="020B0604020202020204" pitchFamily="34" charset="0"/>
              </a:rPr>
              <a:t>SS</a:t>
            </a:r>
            <a:endParaRPr lang="th-TH" altLang="th-TH" b="1" i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340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4106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47870" y="394374"/>
            <a:ext cx="3209853" cy="5309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th-TH" altLang="th-TH" sz="30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การใช้ </a:t>
            </a:r>
            <a:r>
              <a:rPr lang="en-US" altLang="th-TH" sz="30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Excel </a:t>
            </a:r>
            <a:r>
              <a:rPr lang="th-TH" altLang="th-TH" sz="30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คำนวณค่า </a:t>
            </a:r>
            <a:r>
              <a:rPr lang="en-US" altLang="th-TH" sz="30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SD</a:t>
            </a:r>
            <a:endParaRPr lang="th-TH" sz="30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419477" y="1081396"/>
            <a:ext cx="5153025" cy="5327651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th-TH" altLang="th-TH" sz="2400" u="sng" dirty="0">
                <a:latin typeface="FreesiaUPC" panose="020B0604020202020204" pitchFamily="34" charset="-34"/>
                <a:cs typeface="FreesiaUPC" panose="020B0604020202020204" pitchFamily="34" charset="-34"/>
              </a:rPr>
              <a:t>การหาค่า</a:t>
            </a:r>
            <a:r>
              <a:rPr lang="en-US" altLang="th-TH" sz="2400" u="sng" dirty="0">
                <a:latin typeface="FreesiaUPC" panose="020B0604020202020204" pitchFamily="34" charset="-34"/>
                <a:cs typeface="FreesiaUPC" panose="020B0604020202020204" pitchFamily="34" charset="-34"/>
              </a:rPr>
              <a:t> SD</a:t>
            </a:r>
          </a:p>
          <a:p>
            <a:r>
              <a:rPr lang="th-TH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ถ้าชุดข้อมูลอยู่ในโปรแกรม </a:t>
            </a:r>
            <a:r>
              <a:rPr lang="en-US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Excel </a:t>
            </a:r>
            <a:r>
              <a:rPr lang="th-TH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ดังรูป</a:t>
            </a:r>
          </a:p>
          <a:p>
            <a:r>
              <a:rPr lang="th-TH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คลิกเซลล์ว่างใดๆ ที่ต้องการแสดงค่า</a:t>
            </a:r>
            <a:r>
              <a:rPr lang="en-US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 median</a:t>
            </a:r>
            <a:r>
              <a:rPr lang="th-TH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 (ในที่นี้ให้คลิกที่ เซลล์ </a:t>
            </a:r>
            <a:r>
              <a:rPr lang="en-US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A10</a:t>
            </a:r>
            <a:r>
              <a:rPr lang="th-TH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)</a:t>
            </a:r>
            <a:endParaRPr lang="en-US" altLang="th-TH" sz="2400" dirty="0">
              <a:latin typeface="FreesiaUPC" panose="020B0604020202020204" pitchFamily="34" charset="-34"/>
              <a:cs typeface="FreesiaUPC" panose="020B0604020202020204" pitchFamily="34" charset="-34"/>
            </a:endParaRPr>
          </a:p>
          <a:p>
            <a:r>
              <a:rPr lang="th-TH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เลือก </a:t>
            </a:r>
            <a:r>
              <a:rPr lang="en-US" altLang="th-TH" sz="2400" dirty="0" err="1">
                <a:latin typeface="FreesiaUPC" panose="020B0604020202020204" pitchFamily="34" charset="-34"/>
                <a:cs typeface="FreesiaUPC" panose="020B0604020202020204" pitchFamily="34" charset="-34"/>
              </a:rPr>
              <a:t>ƒx</a:t>
            </a:r>
            <a:r>
              <a:rPr lang="en-US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 </a:t>
            </a:r>
          </a:p>
          <a:p>
            <a:r>
              <a:rPr lang="th-TH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เลือก </a:t>
            </a:r>
            <a:r>
              <a:rPr lang="en-US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STDEV</a:t>
            </a:r>
          </a:p>
          <a:p>
            <a:pPr>
              <a:buNone/>
            </a:pPr>
            <a:r>
              <a:rPr lang="en-US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		=STDEV(A2:A9)</a:t>
            </a:r>
          </a:p>
          <a:p>
            <a:pPr>
              <a:buFontTx/>
              <a:buNone/>
            </a:pPr>
            <a:r>
              <a:rPr lang="en-US" altLang="th-TH" sz="2400" i="1" dirty="0">
                <a:latin typeface="FreesiaUPC" panose="020B0604020202020204" pitchFamily="34" charset="-34"/>
                <a:cs typeface="FreesiaUPC" panose="020B0604020202020204" pitchFamily="34" charset="-34"/>
              </a:rPr>
              <a:t>		(</a:t>
            </a:r>
            <a:r>
              <a:rPr lang="th-TH" altLang="th-TH" sz="2400" i="1" dirty="0">
                <a:latin typeface="FreesiaUPC" panose="020B0604020202020204" pitchFamily="34" charset="-34"/>
                <a:cs typeface="FreesiaUPC" panose="020B0604020202020204" pitchFamily="34" charset="-34"/>
              </a:rPr>
              <a:t>หมายความว่า ให้เซลล์นี้แสดงค่า </a:t>
            </a:r>
            <a:r>
              <a:rPr lang="en-US" altLang="th-TH" sz="2400" i="1" dirty="0">
                <a:latin typeface="FreesiaUPC" panose="020B0604020202020204" pitchFamily="34" charset="-34"/>
                <a:cs typeface="FreesiaUPC" panose="020B0604020202020204" pitchFamily="34" charset="-34"/>
              </a:rPr>
              <a:t>SD </a:t>
            </a:r>
            <a:r>
              <a:rPr lang="th-TH" altLang="th-TH" sz="2400" i="1" dirty="0">
                <a:latin typeface="FreesiaUPC" panose="020B0604020202020204" pitchFamily="34" charset="-34"/>
                <a:cs typeface="FreesiaUPC" panose="020B0604020202020204" pitchFamily="34" charset="-34"/>
              </a:rPr>
              <a:t>ของข้อมูลที่อยู่ในพื้นที่ </a:t>
            </a:r>
            <a:r>
              <a:rPr lang="en-US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A2 </a:t>
            </a:r>
            <a:r>
              <a:rPr lang="th-TH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ถึง </a:t>
            </a:r>
            <a:r>
              <a:rPr lang="en-US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A9</a:t>
            </a:r>
            <a:r>
              <a:rPr lang="en-US" altLang="th-TH" sz="2400" i="1" dirty="0">
                <a:latin typeface="FreesiaUPC" panose="020B0604020202020204" pitchFamily="34" charset="-34"/>
                <a:cs typeface="FreesiaUPC" panose="020B0604020202020204" pitchFamily="34" charset="-34"/>
              </a:rPr>
              <a:t>)</a:t>
            </a:r>
          </a:p>
          <a:p>
            <a:r>
              <a:rPr lang="th-TH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เคาะแป้น </a:t>
            </a:r>
            <a:r>
              <a:rPr lang="en-US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Enter </a:t>
            </a:r>
            <a:r>
              <a:rPr lang="th-TH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จะได้ค่า</a:t>
            </a:r>
            <a:r>
              <a:rPr lang="en-US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 SD </a:t>
            </a:r>
            <a:r>
              <a:rPr lang="th-TH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ปรากฏในเซลล์ </a:t>
            </a:r>
            <a:r>
              <a:rPr lang="en-US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A10</a:t>
            </a:r>
            <a:r>
              <a:rPr lang="th-TH" altLang="th-TH" sz="2400" dirty="0">
                <a:latin typeface="FreesiaUPC" panose="020B0604020202020204" pitchFamily="34" charset="-34"/>
                <a:cs typeface="FreesiaUPC" panose="020B0604020202020204" pitchFamily="34" charset="-34"/>
              </a:rPr>
              <a:t> </a:t>
            </a:r>
            <a:endParaRPr lang="en-US" altLang="th-TH" sz="2400" dirty="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889" y="1202635"/>
            <a:ext cx="2047149" cy="4711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47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th-TH" sz="41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Choosing Summary Statistics</a:t>
            </a:r>
            <a:endParaRPr lang="th-TH" altLang="th-TH" sz="4100" b="1" i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4831315"/>
              </p:ext>
            </p:extLst>
          </p:nvPr>
        </p:nvGraphicFramePr>
        <p:xfrm>
          <a:off x="450377" y="1600200"/>
          <a:ext cx="8311488" cy="47596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7872"/>
                <a:gridCol w="2077872"/>
                <a:gridCol w="2077872"/>
                <a:gridCol w="2077872"/>
              </a:tblGrid>
              <a:tr h="105467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ngsana New" pitchFamily="18" charset="-34"/>
                          <a:cs typeface="Angsana New" pitchFamily="18" charset="-34"/>
                        </a:rPr>
                        <a:t>Type of Data</a:t>
                      </a:r>
                      <a:r>
                        <a:rPr lang="en-US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  </a:t>
                      </a:r>
                      <a:endParaRPr lang="th-TH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Distribution</a:t>
                      </a:r>
                      <a:endParaRPr lang="th-TH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ngsana New" pitchFamily="18" charset="-34"/>
                          <a:cs typeface="Angsana New" pitchFamily="18" charset="-34"/>
                        </a:rPr>
                        <a:t>Measure of Location</a:t>
                      </a:r>
                      <a:endParaRPr lang="th-TH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ngsana New" pitchFamily="18" charset="-34"/>
                          <a:cs typeface="Angsana New" pitchFamily="18" charset="-34"/>
                        </a:rPr>
                        <a:t>Measure of Spread</a:t>
                      </a:r>
                      <a:endParaRPr lang="th-TH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15" marB="45715"/>
                </a:tc>
              </a:tr>
              <a:tr h="66938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ngsana New" pitchFamily="18" charset="-34"/>
                          <a:cs typeface="Angsana New" pitchFamily="18" charset="-34"/>
                        </a:rPr>
                        <a:t>Qualitative</a:t>
                      </a:r>
                      <a:endParaRPr lang="th-TH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15" marB="45715"/>
                </a:tc>
                <a:tc>
                  <a:txBody>
                    <a:bodyPr/>
                    <a:lstStyle/>
                    <a:p>
                      <a:pPr algn="ctr"/>
                      <a:endParaRPr lang="th-TH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ngsana New" pitchFamily="18" charset="-34"/>
                          <a:cs typeface="Angsana New" pitchFamily="18" charset="-34"/>
                        </a:rPr>
                        <a:t>Mode</a:t>
                      </a:r>
                      <a:endParaRPr lang="th-TH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ngsana New" pitchFamily="18" charset="-34"/>
                          <a:cs typeface="Angsana New" pitchFamily="18" charset="-34"/>
                        </a:rPr>
                        <a:t>-</a:t>
                      </a:r>
                      <a:endParaRPr lang="th-TH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15" marB="45715"/>
                </a:tc>
              </a:tr>
              <a:tr h="12920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ngsana New" pitchFamily="18" charset="-34"/>
                          <a:cs typeface="Angsana New" pitchFamily="18" charset="-34"/>
                        </a:rPr>
                        <a:t>Quantitative</a:t>
                      </a:r>
                      <a:endParaRPr lang="th-TH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Angsana New" pitchFamily="18" charset="-34"/>
                          <a:cs typeface="Angsana New" pitchFamily="18" charset="-34"/>
                        </a:rPr>
                        <a:t>Normally distributed and large sample</a:t>
                      </a:r>
                      <a:endParaRPr lang="th-TH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ngsana New" pitchFamily="18" charset="-34"/>
                          <a:cs typeface="Angsana New" pitchFamily="18" charset="-34"/>
                        </a:rPr>
                        <a:t>Arithmetic Mean</a:t>
                      </a:r>
                      <a:endParaRPr lang="th-TH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ngsana New" pitchFamily="18" charset="-34"/>
                          <a:cs typeface="Angsana New" pitchFamily="18" charset="-34"/>
                        </a:rPr>
                        <a:t>Standard</a:t>
                      </a:r>
                      <a:r>
                        <a:rPr lang="en-US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 deviation</a:t>
                      </a:r>
                      <a:endParaRPr lang="th-TH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15" marB="45715"/>
                </a:tc>
              </a:tr>
              <a:tr h="17435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Angsana New" pitchFamily="18" charset="-34"/>
                          <a:cs typeface="Angsana New" pitchFamily="18" charset="-34"/>
                        </a:rPr>
                        <a:t>Quantitative</a:t>
                      </a:r>
                      <a:endParaRPr lang="th-TH" sz="2400" dirty="0" smtClean="0">
                        <a:latin typeface="Angsana New" pitchFamily="18" charset="-34"/>
                        <a:cs typeface="Angsana New" pitchFamily="18" charset="-34"/>
                      </a:endParaRPr>
                    </a:p>
                    <a:p>
                      <a:endParaRPr lang="th-TH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15" marB="4571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Angsana New" pitchFamily="18" charset="-34"/>
                          <a:cs typeface="Angsana New" pitchFamily="18" charset="-34"/>
                        </a:rPr>
                        <a:t>Skewed or small sample</a:t>
                      </a:r>
                      <a:endParaRPr lang="th-TH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ngsana New" pitchFamily="18" charset="-34"/>
                          <a:cs typeface="Angsana New" pitchFamily="18" charset="-34"/>
                        </a:rPr>
                        <a:t>Median</a:t>
                      </a:r>
                      <a:endParaRPr lang="th-TH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Angsana New" pitchFamily="18" charset="-34"/>
                          <a:cs typeface="Angsana New" pitchFamily="18" charset="-34"/>
                        </a:rPr>
                        <a:t>Interquartile</a:t>
                      </a:r>
                      <a:r>
                        <a:rPr lang="en-US" sz="2400" dirty="0" smtClean="0">
                          <a:latin typeface="Angsana New" pitchFamily="18" charset="-34"/>
                          <a:cs typeface="Angsana New" pitchFamily="18" charset="-34"/>
                        </a:rPr>
                        <a:t> range</a:t>
                      </a:r>
                      <a:r>
                        <a:rPr lang="th-TH" sz="2400" dirty="0" smtClean="0">
                          <a:latin typeface="Angsana New" pitchFamily="18" charset="-34"/>
                          <a:cs typeface="Angsana New" pitchFamily="18" charset="-34"/>
                        </a:rPr>
                        <a:t> </a:t>
                      </a:r>
                      <a:endParaRPr lang="en-US" sz="2400" dirty="0" smtClean="0">
                        <a:latin typeface="Angsana New" pitchFamily="18" charset="-34"/>
                        <a:cs typeface="Angsana New" pitchFamily="18" charset="-34"/>
                      </a:endParaRPr>
                    </a:p>
                    <a:p>
                      <a:pPr algn="ctr"/>
                      <a:r>
                        <a:rPr lang="en-US" sz="2400" dirty="0" smtClean="0">
                          <a:latin typeface="Angsana New" pitchFamily="18" charset="-34"/>
                          <a:cs typeface="Angsana New" pitchFamily="18" charset="-34"/>
                        </a:rPr>
                        <a:t>(+/- Range)</a:t>
                      </a:r>
                      <a:endParaRPr lang="th-TH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8580" marR="68580" marT="45715" marB="45715"/>
                </a:tc>
              </a:tr>
            </a:tbl>
          </a:graphicData>
        </a:graphic>
      </p:graphicFrame>
      <p:sp>
        <p:nvSpPr>
          <p:cNvPr id="9833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E74AB67-BEF3-40A4-B9C5-6CF80815F1B2}" type="slidenum">
              <a:rPr lang="en-US" altLang="th-TH" sz="9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63</a:t>
            </a:fld>
            <a:endParaRPr lang="en-US" altLang="th-TH" sz="9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97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ผลการค้นหารูปภาพสำหรับ รูปภาพจบการนําเสนอ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87" y="260422"/>
            <a:ext cx="7900367" cy="5924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0225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B42CAB8-B1CE-4FC1-9C53-797046A1ED4C}" type="slidenum">
              <a:rPr lang="en-US" altLang="th-TH" sz="900">
                <a:solidFill>
                  <a:srgbClr val="89898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th-TH" sz="900">
              <a:solidFill>
                <a:srgbClr val="898989"/>
              </a:solidFill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altLang="th-TH" b="1" dirty="0" err="1" smtClean="0">
                <a:solidFill>
                  <a:srgbClr val="FF0000"/>
                </a:solidFill>
              </a:rPr>
              <a:t>Statistical</a:t>
            </a:r>
            <a:r>
              <a:rPr lang="th-TH" altLang="th-TH" b="1" dirty="0" smtClean="0">
                <a:solidFill>
                  <a:srgbClr val="FF0000"/>
                </a:solidFill>
              </a:rPr>
              <a:t> </a:t>
            </a:r>
            <a:r>
              <a:rPr lang="th-TH" altLang="th-TH" b="1" dirty="0" err="1" smtClean="0">
                <a:solidFill>
                  <a:srgbClr val="FF0000"/>
                </a:solidFill>
              </a:rPr>
              <a:t>Methods</a:t>
            </a:r>
            <a:endParaRPr lang="th-TH" altLang="th-TH" b="1" dirty="0" smtClean="0">
              <a:solidFill>
                <a:srgbClr val="FF0000"/>
              </a:solidFill>
            </a:endParaRP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8606" y="1862692"/>
            <a:ext cx="2762251" cy="4530725"/>
          </a:xfrm>
        </p:spPr>
        <p:txBody>
          <a:bodyPr/>
          <a:lstStyle/>
          <a:p>
            <a:pPr eaLnBrk="1" hangingPunct="1"/>
            <a:r>
              <a:rPr lang="en-US" altLang="th-TH" dirty="0" smtClean="0"/>
              <a:t>Descriptive Statistics</a:t>
            </a:r>
            <a:endParaRPr lang="th-TH" altLang="th-TH" dirty="0" smtClean="0"/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th-TH" dirty="0" smtClean="0"/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th-TH" dirty="0"/>
          </a:p>
          <a:p>
            <a:pPr lvl="1" eaLnBrk="1" hangingPunct="1">
              <a:buFont typeface="Wingdings" panose="05000000000000000000" pitchFamily="2" charset="2"/>
              <a:buNone/>
            </a:pPr>
            <a:endParaRPr lang="th-TH" altLang="th-TH" dirty="0" smtClean="0"/>
          </a:p>
          <a:p>
            <a:pPr eaLnBrk="1" hangingPunct="1"/>
            <a:r>
              <a:rPr lang="en-US" altLang="th-TH" dirty="0" smtClean="0"/>
              <a:t>Inferential Statistics</a:t>
            </a:r>
            <a:endParaRPr lang="th-TH" altLang="th-TH" dirty="0" smtClean="0"/>
          </a:p>
        </p:txBody>
      </p:sp>
      <p:sp>
        <p:nvSpPr>
          <p:cNvPr id="46085" name="Oval 4"/>
          <p:cNvSpPr>
            <a:spLocks noChangeArrowheads="1"/>
          </p:cNvSpPr>
          <p:nvPr/>
        </p:nvSpPr>
        <p:spPr bwMode="auto">
          <a:xfrm>
            <a:off x="3600451" y="1773237"/>
            <a:ext cx="2943225" cy="4032251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8580" tIns="34290" rIns="68580" bIns="3429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th-TH" sz="2700" b="1">
              <a:solidFill>
                <a:srgbClr val="FF0000"/>
              </a:solidFill>
              <a:latin typeface="Cordia New" panose="020B0304020202020204" pitchFamily="34" charset="-34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th-TH" sz="2700" b="1">
              <a:solidFill>
                <a:srgbClr val="FF0000"/>
              </a:solidFill>
              <a:latin typeface="Cordia New" panose="020B0304020202020204" pitchFamily="34" charset="-34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th-TH" sz="2700" b="1">
              <a:solidFill>
                <a:srgbClr val="FF0000"/>
              </a:solidFill>
              <a:latin typeface="Cordia New" panose="020B0304020202020204" pitchFamily="34" charset="-34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th-TH" sz="2700" b="1">
              <a:solidFill>
                <a:srgbClr val="FF0000"/>
              </a:solidFill>
              <a:latin typeface="Cordia New" panose="020B0304020202020204" pitchFamily="34" charset="-34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th-TH" sz="2700" b="1">
                <a:solidFill>
                  <a:srgbClr val="FF0000"/>
                </a:solidFill>
                <a:latin typeface="Cordia New" panose="020B0304020202020204" pitchFamily="34" charset="-34"/>
              </a:rPr>
              <a:t>      Population</a:t>
            </a:r>
          </a:p>
        </p:txBody>
      </p:sp>
      <p:sp>
        <p:nvSpPr>
          <p:cNvPr id="25606" name="Oval 5"/>
          <p:cNvSpPr>
            <a:spLocks noChangeArrowheads="1"/>
          </p:cNvSpPr>
          <p:nvPr/>
        </p:nvSpPr>
        <p:spPr bwMode="auto">
          <a:xfrm>
            <a:off x="4491038" y="1989141"/>
            <a:ext cx="1458516" cy="1800225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8580" tIns="34290" rIns="68580" bIns="34290" anchor="ctr"/>
          <a:lstStyle/>
          <a:p>
            <a:pPr>
              <a:defRPr/>
            </a:pPr>
            <a:r>
              <a:rPr lang="en-US" sz="2400" b="1" dirty="0">
                <a:solidFill>
                  <a:prstClr val="black"/>
                </a:solidFill>
                <a:latin typeface="Cordia New" pitchFamily="34" charset="-34"/>
                <a:cs typeface="Cordia New" pitchFamily="34" charset="-34"/>
              </a:rPr>
              <a:t>  Sample</a:t>
            </a:r>
          </a:p>
        </p:txBody>
      </p:sp>
      <p:sp>
        <p:nvSpPr>
          <p:cNvPr id="46087" name="Freeform 7"/>
          <p:cNvSpPr>
            <a:spLocks/>
          </p:cNvSpPr>
          <p:nvPr/>
        </p:nvSpPr>
        <p:spPr bwMode="auto">
          <a:xfrm>
            <a:off x="2844405" y="3789363"/>
            <a:ext cx="1835944" cy="863600"/>
          </a:xfrm>
          <a:custGeom>
            <a:avLst/>
            <a:gdLst>
              <a:gd name="T0" fmla="*/ 0 w 1678"/>
              <a:gd name="T1" fmla="*/ 2147483646 h 377"/>
              <a:gd name="T2" fmla="*/ 2147483646 w 1678"/>
              <a:gd name="T3" fmla="*/ 2147483646 h 377"/>
              <a:gd name="T4" fmla="*/ 2147483646 w 1678"/>
              <a:gd name="T5" fmla="*/ 2147483646 h 37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78" h="377">
                <a:moveTo>
                  <a:pt x="0" y="14"/>
                </a:moveTo>
                <a:cubicBezTo>
                  <a:pt x="200" y="7"/>
                  <a:pt x="400" y="0"/>
                  <a:pt x="680" y="60"/>
                </a:cubicBezTo>
                <a:cubicBezTo>
                  <a:pt x="960" y="120"/>
                  <a:pt x="1319" y="248"/>
                  <a:pt x="1678" y="377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580" tIns="34290" rIns="68580" bIns="34290"/>
          <a:lstStyle/>
          <a:p>
            <a:endParaRPr lang="th-TH"/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 rot="902236">
            <a:off x="3293269" y="1890713"/>
            <a:ext cx="1296591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b="1" i="1" dirty="0">
                <a:latin typeface="Cordia New" panose="020B0304020202020204" pitchFamily="34" charset="-34"/>
              </a:rPr>
              <a:t>“</a:t>
            </a:r>
            <a:r>
              <a:rPr lang="en-US" altLang="th-TH" b="1" i="1" dirty="0">
                <a:latin typeface="Cordia New" panose="020B0304020202020204" pitchFamily="34" charset="-34"/>
              </a:rPr>
              <a:t>Statistic</a:t>
            </a:r>
            <a:r>
              <a:rPr lang="th-TH" altLang="th-TH" b="1" i="1" dirty="0">
                <a:latin typeface="Cordia New" panose="020B0304020202020204" pitchFamily="34" charset="-34"/>
              </a:rPr>
              <a:t>”</a:t>
            </a:r>
            <a:endParaRPr lang="en-US" altLang="th-TH" b="1" i="1" dirty="0">
              <a:latin typeface="Cordia New" panose="020B0304020202020204" pitchFamily="34" charset="-34"/>
            </a:endParaRPr>
          </a:p>
        </p:txBody>
      </p:sp>
      <p:sp>
        <p:nvSpPr>
          <p:cNvPr id="46089" name="Rectangle 9"/>
          <p:cNvSpPr>
            <a:spLocks noChangeArrowheads="1"/>
          </p:cNvSpPr>
          <p:nvPr/>
        </p:nvSpPr>
        <p:spPr bwMode="auto">
          <a:xfrm rot="749996">
            <a:off x="2788660" y="4039192"/>
            <a:ext cx="1296591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b="1" i="1" dirty="0">
                <a:latin typeface="Cordia New" panose="020B0304020202020204" pitchFamily="34" charset="-34"/>
              </a:rPr>
              <a:t>“</a:t>
            </a:r>
            <a:r>
              <a:rPr lang="en-US" altLang="th-TH" b="1" i="1" dirty="0">
                <a:latin typeface="Cordia New" panose="020B0304020202020204" pitchFamily="34" charset="-34"/>
              </a:rPr>
              <a:t>Parameter</a:t>
            </a:r>
            <a:r>
              <a:rPr lang="th-TH" altLang="th-TH" b="1" i="1" dirty="0">
                <a:latin typeface="Cordia New" panose="020B0304020202020204" pitchFamily="34" charset="-34"/>
              </a:rPr>
              <a:t>”</a:t>
            </a:r>
            <a:endParaRPr lang="en-US" altLang="th-TH" b="1" i="1" dirty="0">
              <a:latin typeface="Cordia New" panose="020B0304020202020204" pitchFamily="34" charset="-34"/>
            </a:endParaRPr>
          </a:p>
        </p:txBody>
      </p:sp>
      <p:sp>
        <p:nvSpPr>
          <p:cNvPr id="46090" name="Freeform 7"/>
          <p:cNvSpPr>
            <a:spLocks/>
          </p:cNvSpPr>
          <p:nvPr/>
        </p:nvSpPr>
        <p:spPr bwMode="auto">
          <a:xfrm>
            <a:off x="3006330" y="2133600"/>
            <a:ext cx="1835944" cy="719139"/>
          </a:xfrm>
          <a:custGeom>
            <a:avLst/>
            <a:gdLst>
              <a:gd name="T0" fmla="*/ 0 w 1678"/>
              <a:gd name="T1" fmla="*/ 2147483646 h 377"/>
              <a:gd name="T2" fmla="*/ 2147483646 w 1678"/>
              <a:gd name="T3" fmla="*/ 2147483646 h 377"/>
              <a:gd name="T4" fmla="*/ 2147483646 w 1678"/>
              <a:gd name="T5" fmla="*/ 2147483646 h 37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78" h="377">
                <a:moveTo>
                  <a:pt x="0" y="14"/>
                </a:moveTo>
                <a:cubicBezTo>
                  <a:pt x="200" y="7"/>
                  <a:pt x="400" y="0"/>
                  <a:pt x="680" y="60"/>
                </a:cubicBezTo>
                <a:cubicBezTo>
                  <a:pt x="960" y="120"/>
                  <a:pt x="1319" y="248"/>
                  <a:pt x="1678" y="377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580" tIns="34290" rIns="68580" bIns="34290"/>
          <a:lstStyle/>
          <a:p>
            <a:endParaRPr lang="th-TH"/>
          </a:p>
        </p:txBody>
      </p:sp>
      <p:sp>
        <p:nvSpPr>
          <p:cNvPr id="12" name="Rectangular Callout 11"/>
          <p:cNvSpPr/>
          <p:nvPr/>
        </p:nvSpPr>
        <p:spPr>
          <a:xfrm>
            <a:off x="5975749" y="1196978"/>
            <a:ext cx="1837135" cy="1152525"/>
          </a:xfrm>
          <a:prstGeom prst="wedgeRectCallout">
            <a:avLst>
              <a:gd name="adj1" fmla="val -61846"/>
              <a:gd name="adj2" fmla="val 8821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en-US" sz="1800" dirty="0">
                <a:solidFill>
                  <a:prstClr val="black"/>
                </a:solidFill>
              </a:rPr>
              <a:t>Students participating our study</a:t>
            </a:r>
            <a:endParaRPr lang="th-TH" sz="1800" dirty="0">
              <a:solidFill>
                <a:prstClr val="black"/>
              </a:solidFill>
            </a:endParaRPr>
          </a:p>
        </p:txBody>
      </p:sp>
      <p:sp>
        <p:nvSpPr>
          <p:cNvPr id="13" name="Rectangular Callout 12"/>
          <p:cNvSpPr/>
          <p:nvPr/>
        </p:nvSpPr>
        <p:spPr>
          <a:xfrm rot="10800000" flipV="1">
            <a:off x="5975749" y="5013325"/>
            <a:ext cx="1837135" cy="1295400"/>
          </a:xfrm>
          <a:prstGeom prst="wedgeRectCallout">
            <a:avLst>
              <a:gd name="adj1" fmla="val 66507"/>
              <a:gd name="adj2" fmla="val -5636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en-US" sz="1800" dirty="0">
                <a:solidFill>
                  <a:prstClr val="black"/>
                </a:solidFill>
              </a:rPr>
              <a:t>All primary school students</a:t>
            </a:r>
          </a:p>
        </p:txBody>
      </p:sp>
    </p:spTree>
    <p:extLst>
      <p:ext uri="{BB962C8B-B14F-4D97-AF65-F5344CB8AC3E}">
        <p14:creationId xmlns:p14="http://schemas.microsoft.com/office/powerpoint/2010/main" val="269208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65027" y="2626388"/>
            <a:ext cx="6023124" cy="1143000"/>
          </a:xfrm>
          <a:solidFill>
            <a:srgbClr val="FFFFCC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th-TH" altLang="th-TH" sz="4100" b="1" dirty="0">
                <a:solidFill>
                  <a:srgbClr val="0033CC"/>
                </a:solidFill>
              </a:rPr>
              <a:t>เครื่องมือพื้นฐานในการวัดการเกิดโรค</a:t>
            </a:r>
          </a:p>
        </p:txBody>
      </p:sp>
    </p:spTree>
    <p:extLst>
      <p:ext uri="{BB962C8B-B14F-4D97-AF65-F5344CB8AC3E}">
        <p14:creationId xmlns:p14="http://schemas.microsoft.com/office/powerpoint/2010/main" val="349614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ChangeArrowheads="1"/>
          </p:cNvSpPr>
          <p:nvPr/>
        </p:nvSpPr>
        <p:spPr bwMode="auto">
          <a:xfrm>
            <a:off x="3829051" y="4724404"/>
            <a:ext cx="1428751" cy="180022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th-TH" altLang="th-TH" sz="3000" b="1">
              <a:solidFill>
                <a:srgbClr val="0033CC"/>
              </a:solidFill>
              <a:latin typeface="Angsana New" panose="02020603050405020304" pitchFamily="18" charset="-34"/>
            </a:endParaRPr>
          </a:p>
        </p:txBody>
      </p:sp>
      <p:sp>
        <p:nvSpPr>
          <p:cNvPr id="12291" name="Rectangle 4"/>
          <p:cNvSpPr>
            <a:spLocks noChangeArrowheads="1"/>
          </p:cNvSpPr>
          <p:nvPr/>
        </p:nvSpPr>
        <p:spPr bwMode="auto">
          <a:xfrm>
            <a:off x="1828801" y="2362201"/>
            <a:ext cx="1257300" cy="7016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th-TH" sz="3600" b="1">
                <a:latin typeface="Angsana New" panose="02020603050405020304" pitchFamily="18" charset="-34"/>
              </a:rPr>
              <a:t>Rate</a:t>
            </a:r>
          </a:p>
        </p:txBody>
      </p:sp>
      <p:sp>
        <p:nvSpPr>
          <p:cNvPr id="12292" name="Rectangle 5"/>
          <p:cNvSpPr>
            <a:spLocks noChangeArrowheads="1"/>
          </p:cNvSpPr>
          <p:nvPr/>
        </p:nvSpPr>
        <p:spPr bwMode="auto">
          <a:xfrm>
            <a:off x="3429001" y="2440628"/>
            <a:ext cx="1257300" cy="623248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th-TH" sz="3600" b="1">
                <a:latin typeface="Angsana New" panose="02020603050405020304" pitchFamily="18" charset="-34"/>
              </a:rPr>
              <a:t>Ratio</a:t>
            </a:r>
          </a:p>
        </p:txBody>
      </p:sp>
      <p:sp>
        <p:nvSpPr>
          <p:cNvPr id="12293" name="Rectangle 6"/>
          <p:cNvSpPr>
            <a:spLocks noChangeArrowheads="1"/>
          </p:cNvSpPr>
          <p:nvPr/>
        </p:nvSpPr>
        <p:spPr bwMode="auto">
          <a:xfrm>
            <a:off x="4972051" y="2440628"/>
            <a:ext cx="2457451" cy="623248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th-TH" sz="3600" b="1">
                <a:latin typeface="Angsana New" panose="02020603050405020304" pitchFamily="18" charset="-34"/>
              </a:rPr>
              <a:t>Proportion</a:t>
            </a:r>
          </a:p>
        </p:txBody>
      </p:sp>
      <p:sp>
        <p:nvSpPr>
          <p:cNvPr id="12294" name="Text Box 7"/>
          <p:cNvSpPr txBox="1">
            <a:spLocks noChangeArrowheads="1"/>
          </p:cNvSpPr>
          <p:nvPr/>
        </p:nvSpPr>
        <p:spPr bwMode="auto">
          <a:xfrm>
            <a:off x="4057653" y="4757738"/>
            <a:ext cx="861454" cy="1315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th-TH" sz="3300" b="1">
                <a:solidFill>
                  <a:srgbClr val="0033CC"/>
                </a:solidFill>
                <a:latin typeface="Angsana New" panose="02020603050405020304" pitchFamily="18" charset="-34"/>
              </a:rPr>
              <a:t>X  x </a:t>
            </a:r>
            <a:r>
              <a:rPr lang="en-US" altLang="th-TH" sz="3600" b="1">
                <a:solidFill>
                  <a:srgbClr val="0033CC"/>
                </a:solidFill>
                <a:latin typeface="Angsana New" panose="02020603050405020304" pitchFamily="18" charset="-34"/>
              </a:rPr>
              <a:t>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th-TH" sz="4500" b="1">
                <a:solidFill>
                  <a:srgbClr val="0033CC"/>
                </a:solidFill>
                <a:latin typeface="Angsana New" panose="02020603050405020304" pitchFamily="18" charset="-34"/>
              </a:rPr>
              <a:t>y</a:t>
            </a:r>
          </a:p>
        </p:txBody>
      </p:sp>
      <p:sp>
        <p:nvSpPr>
          <p:cNvPr id="12295" name="Line 8"/>
          <p:cNvSpPr>
            <a:spLocks noChangeShapeType="1"/>
          </p:cNvSpPr>
          <p:nvPr/>
        </p:nvSpPr>
        <p:spPr bwMode="auto">
          <a:xfrm>
            <a:off x="4031458" y="5589588"/>
            <a:ext cx="400051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68580" tIns="34290" rIns="68580" bIns="34290"/>
          <a:lstStyle/>
          <a:p>
            <a:endParaRPr lang="th-TH"/>
          </a:p>
        </p:txBody>
      </p:sp>
      <p:sp>
        <p:nvSpPr>
          <p:cNvPr id="12296" name="AutoShape 9"/>
          <p:cNvSpPr>
            <a:spLocks noChangeArrowheads="1"/>
          </p:cNvSpPr>
          <p:nvPr/>
        </p:nvSpPr>
        <p:spPr bwMode="auto">
          <a:xfrm rot="3018205">
            <a:off x="2107408" y="3884613"/>
            <a:ext cx="2019300" cy="371475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0" tIns="34290" rIns="68580" bIns="34290" anchor="ctr"/>
          <a:lstStyle/>
          <a:p>
            <a:endParaRPr lang="th-TH"/>
          </a:p>
        </p:txBody>
      </p:sp>
      <p:sp>
        <p:nvSpPr>
          <p:cNvPr id="12297" name="AutoShape 10"/>
          <p:cNvSpPr>
            <a:spLocks noChangeArrowheads="1"/>
          </p:cNvSpPr>
          <p:nvPr/>
        </p:nvSpPr>
        <p:spPr bwMode="auto">
          <a:xfrm rot="5398411">
            <a:off x="3652839" y="3738564"/>
            <a:ext cx="1295400" cy="371475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0" tIns="34290" rIns="68580" bIns="34290" anchor="ctr"/>
          <a:lstStyle/>
          <a:p>
            <a:endParaRPr lang="th-TH"/>
          </a:p>
        </p:txBody>
      </p:sp>
      <p:sp>
        <p:nvSpPr>
          <p:cNvPr id="12298" name="AutoShape 11"/>
          <p:cNvSpPr>
            <a:spLocks noChangeArrowheads="1"/>
          </p:cNvSpPr>
          <p:nvPr/>
        </p:nvSpPr>
        <p:spPr bwMode="auto">
          <a:xfrm rot="7625518">
            <a:off x="4795839" y="3738564"/>
            <a:ext cx="1752600" cy="371475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0" tIns="34290" rIns="68580" bIns="34290" anchor="ctr"/>
          <a:lstStyle/>
          <a:p>
            <a:endParaRPr lang="th-TH"/>
          </a:p>
        </p:txBody>
      </p:sp>
      <p:sp>
        <p:nvSpPr>
          <p:cNvPr id="12299" name="Rectangle 12"/>
          <p:cNvSpPr>
            <a:spLocks noChangeArrowheads="1"/>
          </p:cNvSpPr>
          <p:nvPr/>
        </p:nvSpPr>
        <p:spPr bwMode="auto">
          <a:xfrm>
            <a:off x="1143000" y="620713"/>
            <a:ext cx="6858000" cy="1143000"/>
          </a:xfrm>
          <a:prstGeom prst="rect">
            <a:avLst/>
          </a:prstGeom>
          <a:solidFill>
            <a:srgbClr val="FFFFCC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lIns="68580" tIns="34290" rIns="68580" bIns="3429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th-TH" altLang="th-TH" sz="3600" b="1" dirty="0">
                <a:solidFill>
                  <a:srgbClr val="0033CC"/>
                </a:solidFill>
                <a:latin typeface="Angsana New" panose="02020603050405020304" pitchFamily="18" charset="-34"/>
              </a:rPr>
              <a:t> อัตรา(</a:t>
            </a:r>
            <a:r>
              <a:rPr lang="en-US" altLang="th-TH" sz="3600" b="1" dirty="0">
                <a:solidFill>
                  <a:srgbClr val="0033CC"/>
                </a:solidFill>
                <a:latin typeface="Angsana New" panose="02020603050405020304" pitchFamily="18" charset="-34"/>
              </a:rPr>
              <a:t>rate)</a:t>
            </a:r>
            <a:r>
              <a:rPr lang="th-TH" altLang="th-TH" sz="3600" b="1" dirty="0">
                <a:solidFill>
                  <a:srgbClr val="0033CC"/>
                </a:solidFill>
                <a:latin typeface="Angsana New" panose="02020603050405020304" pitchFamily="18" charset="-34"/>
              </a:rPr>
              <a:t>, อัตราส่วน</a:t>
            </a:r>
            <a:r>
              <a:rPr lang="en-US" altLang="th-TH" sz="3600" b="1" dirty="0">
                <a:solidFill>
                  <a:srgbClr val="0033CC"/>
                </a:solidFill>
                <a:latin typeface="Angsana New" panose="02020603050405020304" pitchFamily="18" charset="-34"/>
              </a:rPr>
              <a:t>(ratio)</a:t>
            </a:r>
            <a:r>
              <a:rPr lang="th-TH" altLang="th-TH" sz="3600" b="1" dirty="0">
                <a:solidFill>
                  <a:srgbClr val="0033CC"/>
                </a:solidFill>
                <a:latin typeface="Angsana New" panose="02020603050405020304" pitchFamily="18" charset="-34"/>
              </a:rPr>
              <a:t>, สัดส่วน</a:t>
            </a:r>
            <a:r>
              <a:rPr lang="en-US" altLang="th-TH" sz="3600" b="1" dirty="0">
                <a:solidFill>
                  <a:srgbClr val="0033CC"/>
                </a:solidFill>
                <a:latin typeface="Angsana New" panose="02020603050405020304" pitchFamily="18" charset="-34"/>
              </a:rPr>
              <a:t>(proportion)</a:t>
            </a:r>
            <a:endParaRPr lang="th-TH" altLang="th-TH" sz="3600" b="1" dirty="0">
              <a:solidFill>
                <a:srgbClr val="0033CC"/>
              </a:solidFill>
              <a:latin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6083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2960</Words>
  <Application>Microsoft Office PowerPoint</Application>
  <PresentationFormat>นำเสนอทางหน้าจอ (4:3)</PresentationFormat>
  <Paragraphs>681</Paragraphs>
  <Slides>64</Slides>
  <Notes>41</Notes>
  <HiddenSlides>0</HiddenSlides>
  <MMClips>0</MMClips>
  <ScaleCrop>false</ScaleCrop>
  <HeadingPairs>
    <vt:vector size="8" baseType="variant">
      <vt:variant>
        <vt:lpstr>ฟอนต์ที่ถูกใช้</vt:lpstr>
      </vt:variant>
      <vt:variant>
        <vt:i4>17</vt:i4>
      </vt:variant>
      <vt:variant>
        <vt:lpstr>ธีม</vt:lpstr>
      </vt:variant>
      <vt:variant>
        <vt:i4>1</vt:i4>
      </vt:variant>
      <vt:variant>
        <vt:lpstr>เซิร์ฟเวอร์ OLE ฝังตัว</vt:lpstr>
      </vt:variant>
      <vt:variant>
        <vt:i4>2</vt:i4>
      </vt:variant>
      <vt:variant>
        <vt:lpstr>ชื่อเรื่องสไลด์</vt:lpstr>
      </vt:variant>
      <vt:variant>
        <vt:i4>64</vt:i4>
      </vt:variant>
    </vt:vector>
  </HeadingPairs>
  <TitlesOfParts>
    <vt:vector size="84" baseType="lpstr">
      <vt:lpstr>Angsana New</vt:lpstr>
      <vt:lpstr>AngsanaUPC</vt:lpstr>
      <vt:lpstr>Arial</vt:lpstr>
      <vt:lpstr>Browallia New</vt:lpstr>
      <vt:lpstr>BrowalliaUPC</vt:lpstr>
      <vt:lpstr>Calibri</vt:lpstr>
      <vt:lpstr>Calibri Light</vt:lpstr>
      <vt:lpstr>Comic Sans MS</vt:lpstr>
      <vt:lpstr>Cordia New</vt:lpstr>
      <vt:lpstr>EucrosiaUPC</vt:lpstr>
      <vt:lpstr>FreesiaUPC</vt:lpstr>
      <vt:lpstr>Helvetica</vt:lpstr>
      <vt:lpstr>Jasmine News</vt:lpstr>
      <vt:lpstr>JasmineUPC</vt:lpstr>
      <vt:lpstr>Tahoma</vt:lpstr>
      <vt:lpstr>Times New Roman</vt:lpstr>
      <vt:lpstr>Wingdings</vt:lpstr>
      <vt:lpstr>Office Theme</vt:lpstr>
      <vt:lpstr>สมการ</vt:lpstr>
      <vt:lpstr>Equation</vt:lpstr>
      <vt:lpstr>สถิติและการวัดทางระบาดวิทยาที่ควรรู้</vt:lpstr>
      <vt:lpstr>งานนำเสนอ PowerPoint</vt:lpstr>
      <vt:lpstr>งานนำเสนอ PowerPoint</vt:lpstr>
      <vt:lpstr>Types of Variable</vt:lpstr>
      <vt:lpstr>Exposure and Disease</vt:lpstr>
      <vt:lpstr>สถิติที่ใช้ในการวิเคราะห์ข้อมูล แบ่งเป็น 2 ประเภทใหญ่ ๆ ดังนี้</vt:lpstr>
      <vt:lpstr>Statistical Methods</vt:lpstr>
      <vt:lpstr>เครื่องมือพื้นฐานในการวัดการเกิดโรค</vt:lpstr>
      <vt:lpstr>งานนำเสนอ PowerPoint</vt:lpstr>
      <vt:lpstr>งานนำเสนอ PowerPoint</vt:lpstr>
      <vt:lpstr>งานนำเสนอ PowerPoint</vt:lpstr>
      <vt:lpstr>อัตรา</vt:lpstr>
      <vt:lpstr>อัตรา (rate)</vt:lpstr>
      <vt:lpstr>อัตราการป่วย (Morbidity Rates)</vt:lpstr>
      <vt:lpstr>งานนำเสนอ PowerPoint</vt:lpstr>
      <vt:lpstr>งานนำเสนอ PowerPoint</vt:lpstr>
      <vt:lpstr>ความสำคัญของอุบัติการณ์ (Incidence)</vt:lpstr>
      <vt:lpstr>งานนำเสนอ PowerPoint</vt:lpstr>
      <vt:lpstr>งานนำเสนอ PowerPoint</vt:lpstr>
      <vt:lpstr>งานนำเสนอ PowerPoint</vt:lpstr>
      <vt:lpstr>ความสำคัญของความชุก (Prevalence)</vt:lpstr>
      <vt:lpstr>Prevalence or Incidence?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Rate , Ratio , Proportion</vt:lpstr>
      <vt:lpstr>Rate , Ratio , Proportion</vt:lpstr>
      <vt:lpstr>จำนวน</vt:lpstr>
      <vt:lpstr>งานนำเสนอ PowerPoint</vt:lpstr>
      <vt:lpstr>งานนำเสนอ PowerPoint</vt:lpstr>
      <vt:lpstr>งานนำเสนอ PowerPoint</vt:lpstr>
      <vt:lpstr>สัดส่วน (Proportion)</vt:lpstr>
      <vt:lpstr>งานนำเสนอ PowerPoint</vt:lpstr>
      <vt:lpstr>งานนำเสนอ PowerPoint</vt:lpstr>
      <vt:lpstr>Mean ค่าเฉลี่ยเลขคณิต</vt:lpstr>
      <vt:lpstr>Median (มัธยฐาน)</vt:lpstr>
      <vt:lpstr>Median (มัธยฐาน)</vt:lpstr>
      <vt:lpstr>การใช้ Excel คำนวณค่า Mean, Median</vt:lpstr>
      <vt:lpstr>การใช้ Excel คำนวณค่า Mean, Median</vt:lpstr>
      <vt:lpstr>งานนำเสนอ PowerPoint</vt:lpstr>
      <vt:lpstr>Mode ฐานนิยม</vt:lpstr>
      <vt:lpstr>Comparison of Mean, Median, Mode</vt:lpstr>
      <vt:lpstr>Comparison of Mean, Median, Mode</vt:lpstr>
      <vt:lpstr>การกระจาย  Spread</vt:lpstr>
      <vt:lpstr>Central Tendency Is Not Enough!</vt:lpstr>
      <vt:lpstr>Range: พิสัย</vt:lpstr>
      <vt:lpstr>Interquartile Range (IQR): พิสัยควอไทล์</vt:lpstr>
      <vt:lpstr>Interquartile Range (IQR)</vt:lpstr>
      <vt:lpstr>IQR: Example </vt:lpstr>
      <vt:lpstr>Standard Deviation: ส่วนเบี่ยงเบนมาตรฐาน</vt:lpstr>
      <vt:lpstr>Standard deviation: Formula</vt:lpstr>
      <vt:lpstr>งานนำเสนอ PowerPoint</vt:lpstr>
      <vt:lpstr>Choosing Summary Statistics</vt:lpstr>
      <vt:lpstr>งานนำเสนอ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สถิติและการวัดทางระบาดวิทยาที่ควรรู้</dc:title>
  <dc:creator>Asus</dc:creator>
  <cp:lastModifiedBy>Suriya</cp:lastModifiedBy>
  <cp:revision>29</cp:revision>
  <dcterms:created xsi:type="dcterms:W3CDTF">2017-03-09T05:37:17Z</dcterms:created>
  <dcterms:modified xsi:type="dcterms:W3CDTF">2017-08-03T16:35:42Z</dcterms:modified>
</cp:coreProperties>
</file>